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86.xml" ContentType="application/vnd.openxmlformats-officedocument.presentationml.tags+xml"/>
  <Override PartName="/ppt/notesSlides/notesSlide1.xml" ContentType="application/vnd.openxmlformats-officedocument.presentationml.notesSlide+xml"/>
  <Override PartName="/ppt/tags/tag87.xml" ContentType="application/vnd.openxmlformats-officedocument.presentationml.tags+xml"/>
  <Override PartName="/ppt/notesSlides/notesSlide2.xml" ContentType="application/vnd.openxmlformats-officedocument.presentationml.notesSlide+xml"/>
  <Override PartName="/ppt/tags/tag88.xml" ContentType="application/vnd.openxmlformats-officedocument.presentationml.tags+xml"/>
  <Override PartName="/ppt/notesSlides/notesSlide3.xml" ContentType="application/vnd.openxmlformats-officedocument.presentationml.notesSlide+xml"/>
  <Override PartName="/ppt/tags/tag89.xml" ContentType="application/vnd.openxmlformats-officedocument.presentationml.tags+xml"/>
  <Override PartName="/ppt/notesSlides/notesSlide4.xml" ContentType="application/vnd.openxmlformats-officedocument.presentationml.notesSlide+xml"/>
  <Override PartName="/ppt/tags/tag9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2.xml" ContentType="application/vnd.openxmlformats-officedocument.presentationml.tags+xml"/>
  <Override PartName="/ppt/notesSlides/notesSlide9.xml" ContentType="application/vnd.openxmlformats-officedocument.presentationml.notesSlide+xml"/>
  <Override PartName="/ppt/tags/tag93.xml" ContentType="application/vnd.openxmlformats-officedocument.presentationml.tags+xml"/>
  <Override PartName="/ppt/notesSlides/notesSlide10.xml" ContentType="application/vnd.openxmlformats-officedocument.presentationml.notesSlide+xml"/>
  <Override PartName="/ppt/tags/tag9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5.xml" ContentType="application/vnd.openxmlformats-officedocument.presentationml.tags+xml"/>
  <Override PartName="/ppt/notesSlides/notesSlide13.xml" ContentType="application/vnd.openxmlformats-officedocument.presentationml.notesSlide+xml"/>
  <Override PartName="/ppt/tags/tag96.xml" ContentType="application/vnd.openxmlformats-officedocument.presentationml.tags+xml"/>
  <Override PartName="/ppt/notesSlides/notesSlide14.xml" ContentType="application/vnd.openxmlformats-officedocument.presentationml.notesSlide+xml"/>
  <Override PartName="/ppt/tags/tag97.xml" ContentType="application/vnd.openxmlformats-officedocument.presentationml.tags+xml"/>
  <Override PartName="/ppt/notesSlides/notesSlide15.xml" ContentType="application/vnd.openxmlformats-officedocument.presentationml.notesSlide+xml"/>
  <Override PartName="/ppt/tags/tag9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0.xml" ContentType="application/vnd.openxmlformats-officedocument.presentationml.tags+xml"/>
  <Override PartName="/ppt/notesSlides/notesSlide21.xml" ContentType="application/vnd.openxmlformats-officedocument.presentationml.notesSlide+xml"/>
  <Override PartName="/ppt/tags/tag101.xml" ContentType="application/vnd.openxmlformats-officedocument.presentationml.tags+xml"/>
  <Override PartName="/ppt/notesSlides/notesSlide22.xml" ContentType="application/vnd.openxmlformats-officedocument.presentationml.notesSlide+xml"/>
  <Override PartName="/ppt/tags/tag10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0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5.xml" ContentType="application/vnd.openxmlformats-officedocument.presentationml.tags+xml"/>
  <Override PartName="/ppt/notesSlides/notesSlide31.xml" ContentType="application/vnd.openxmlformats-officedocument.presentationml.notesSlide+xml"/>
  <Override PartName="/ppt/tags/tag106.xml" ContentType="application/vnd.openxmlformats-officedocument.presentationml.tags+xml"/>
  <Override PartName="/ppt/notesSlides/notesSlide32.xml" ContentType="application/vnd.openxmlformats-officedocument.presentationml.notesSlide+xml"/>
  <Override PartName="/ppt/tags/tag107.xml" ContentType="application/vnd.openxmlformats-officedocument.presentationml.tags+xml"/>
  <Override PartName="/ppt/notesSlides/notesSlide33.xml" ContentType="application/vnd.openxmlformats-officedocument.presentationml.notesSlide+xml"/>
  <Override PartName="/ppt/tags/tag108.xml" ContentType="application/vnd.openxmlformats-officedocument.presentationml.tags+xml"/>
  <Override PartName="/ppt/notesSlides/notesSlide34.xml" ContentType="application/vnd.openxmlformats-officedocument.presentationml.notesSlide+xml"/>
  <Override PartName="/ppt/tags/tag10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10.xml" ContentType="application/vnd.openxmlformats-officedocument.presentationml.tags+xml"/>
  <Override PartName="/ppt/notesSlides/notesSlide37.xml" ContentType="application/vnd.openxmlformats-officedocument.presentationml.notesSlide+xml"/>
  <Override PartName="/ppt/tags/tag111.xml" ContentType="application/vnd.openxmlformats-officedocument.presentationml.tags+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4"/>
    <p:sldMasterId id="2147484742" r:id="rId5"/>
    <p:sldMasterId id="2147484726" r:id="rId6"/>
    <p:sldMasterId id="2147483661" r:id="rId7"/>
  </p:sldMasterIdLst>
  <p:notesMasterIdLst>
    <p:notesMasterId r:id="rId46"/>
  </p:notesMasterIdLst>
  <p:handoutMasterIdLst>
    <p:handoutMasterId r:id="rId47"/>
  </p:handoutMasterIdLst>
  <p:sldIdLst>
    <p:sldId id="1758" r:id="rId8"/>
    <p:sldId id="1781" r:id="rId9"/>
    <p:sldId id="1684" r:id="rId10"/>
    <p:sldId id="1797" r:id="rId11"/>
    <p:sldId id="1889" r:id="rId12"/>
    <p:sldId id="1940" r:id="rId13"/>
    <p:sldId id="1928" r:id="rId14"/>
    <p:sldId id="1941" r:id="rId15"/>
    <p:sldId id="1895" r:id="rId16"/>
    <p:sldId id="1899" r:id="rId17"/>
    <p:sldId id="1900" r:id="rId18"/>
    <p:sldId id="1903" r:id="rId19"/>
    <p:sldId id="1829" r:id="rId20"/>
    <p:sldId id="1840" r:id="rId21"/>
    <p:sldId id="1894" r:id="rId22"/>
    <p:sldId id="1852" r:id="rId23"/>
    <p:sldId id="1943" r:id="rId24"/>
    <p:sldId id="1942" r:id="rId25"/>
    <p:sldId id="1924" r:id="rId26"/>
    <p:sldId id="1944" r:id="rId27"/>
    <p:sldId id="1914" r:id="rId28"/>
    <p:sldId id="1830" r:id="rId29"/>
    <p:sldId id="1841" r:id="rId30"/>
    <p:sldId id="1965" r:id="rId31"/>
    <p:sldId id="1966" r:id="rId32"/>
    <p:sldId id="1948" r:id="rId33"/>
    <p:sldId id="1950" r:id="rId34"/>
    <p:sldId id="1945" r:id="rId35"/>
    <p:sldId id="1931" r:id="rId36"/>
    <p:sldId id="1946" r:id="rId37"/>
    <p:sldId id="1833" r:id="rId38"/>
    <p:sldId id="1844" r:id="rId39"/>
    <p:sldId id="1871" r:id="rId40"/>
    <p:sldId id="1884" r:id="rId41"/>
    <p:sldId id="1883" r:id="rId42"/>
    <p:sldId id="1947" r:id="rId43"/>
    <p:sldId id="1925" r:id="rId44"/>
    <p:sldId id="1879" r:id="rId45"/>
  </p:sldIdLst>
  <p:sldSz cx="12192000" cy="6858000"/>
  <p:notesSz cx="6858000" cy="9144000"/>
  <p:custDataLst>
    <p:tags r:id="rId48"/>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71D5B-BC9F-41A3-988C-F4C9BB4BCCD2}" v="6" dt="2021-06-04T01:11:14.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74" autoAdjust="0"/>
    <p:restoredTop sz="78491" autoAdjust="0"/>
  </p:normalViewPr>
  <p:slideViewPr>
    <p:cSldViewPr snapToGrid="0">
      <p:cViewPr varScale="1">
        <p:scale>
          <a:sx n="94" d="100"/>
          <a:sy n="94" d="100"/>
        </p:scale>
        <p:origin x="1694" y="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16"/>
    </p:cViewPr>
  </p:sorterViewPr>
  <p:notesViewPr>
    <p:cSldViewPr snapToGrid="0">
      <p:cViewPr>
        <p:scale>
          <a:sx n="85" d="100"/>
          <a:sy n="85" d="100"/>
        </p:scale>
        <p:origin x="2910" y="6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gs" Target="tags/tag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6/4/2021 12:03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6/4/2021 12:02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soft.com/en-us/videoplayer/embed/RE4FGYZ"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microsoft-365/compliance/retention-policies-sharepoint?view=o365-worldwide" TargetMode="External"/><Relationship Id="rId7" Type="http://schemas.openxmlformats.org/officeDocument/2006/relationships/hyperlink" Target="https://docs.microsoft.com/en-us/microsoft-365/compliance/retention?view=o365-worldwide#compare-capabilities-for-retention-policies-and-retention-label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microsoft.com/en-us/microsoft-365/compliance/retention-policies-exchange?view=o365-worldwide" TargetMode="External"/><Relationship Id="rId5" Type="http://schemas.openxmlformats.org/officeDocument/2006/relationships/hyperlink" Target="https://docs.microsoft.com/en-us/microsoft-365/compliance/retention-policies-yammer?view=o365-worldwide" TargetMode="External"/><Relationship Id="rId4" Type="http://schemas.openxmlformats.org/officeDocument/2006/relationships/hyperlink" Target="https://docs.microsoft.com/en-us/microsoft-365/compliance/retention-policies-teams?view=o365-worldwid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microsoft-365/compliance/records-management?view=o365-worldwide#compare-restrictions-for-what-actions-are-allowed-or-blocke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microsoft-365/compliance/assign-ediscovery-permissions?view=o365-worldwide"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microsoft.com/en-us/microsoft-365/compliance/search-for-content?view=o365-worldwid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microsoft-365/compliance/microsoft-365-solution-catalog?view=o365-worldwide"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microsoft.com/en-us/microsoft-365/compliance/alert-policies?view=o365-worldwid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Microsoft Compliance Manager is a feature in the Microsoft 365 compliance center that helps admins to manage an organization’s compliance requirements with greater ease and convenience. Compliance Manager can help organizations throughout their compliance journey, from taking inventory of data protection risks, to managing the complexities of implementing controls, staying current with regulations and certifications, and reporting to auditors.</a:t>
            </a:r>
          </a:p>
          <a:p>
            <a:pPr algn="l"/>
            <a:r>
              <a:rPr lang="en-US" b="0" i="0" dirty="0">
                <a:effectLst/>
                <a:latin typeface="Segoe UI" panose="020B0502040204020203" pitchFamily="34" charset="0"/>
              </a:rPr>
              <a:t>The following video provides a quick overview of Compliance Manager:</a:t>
            </a:r>
          </a:p>
          <a:p>
            <a:r>
              <a:rPr lang="en-US" u="none" strike="noStrike" dirty="0">
                <a:effectLst/>
                <a:hlinkClick r:id="rId3"/>
              </a:rPr>
              <a:t>https://www.microsoft.com/en-us/videoplayer/embed/RE4FGYZ</a:t>
            </a:r>
            <a:r>
              <a:rPr lang="en-US" dirty="0">
                <a:effectLst/>
              </a:rPr>
              <a:t> </a:t>
            </a:r>
          </a:p>
          <a:p>
            <a:pPr algn="l"/>
            <a:endParaRPr lang="en-US" b="0" i="0" dirty="0">
              <a:solidFill>
                <a:srgbClr val="171717"/>
              </a:solidFill>
              <a:effectLst/>
              <a:latin typeface="Segoe UI Light" panose="020B0502040204020203" pitchFamily="34" charset="0"/>
              <a:cs typeface="Segoe UI Light" panose="020B0502040204020203" pitchFamily="34" charset="0"/>
            </a:endParaRPr>
          </a:p>
          <a:p>
            <a:pPr algn="l"/>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Light" panose="020B0502040204020203" pitchFamily="34" charset="0"/>
                <a:cs typeface="Segoe UI Light" panose="020B0502040204020203" pitchFamily="34" charset="0"/>
              </a:rPr>
              <a:t>Compliance Manager helps simplify compliance and reduce risk by providing:</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Prebuilt assessments based on common regional and industry regulations and standards. Admins can also use custom assessment to help with compliance needs unique to the organization.</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Workflow capabilities that enable admins to efficiently complete risk assessments for the organization.</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Step-by-step improvement actions that admins can take to help meet regulations and standards relevant to the organization. Some actions will also be managed for the organization by Microsoft. Admins will get implementation details and audit results for those actions.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Compliance score, which is a calculation that helps an organization understand its overall compliance posture by measuring how it's progressing with improvement actions.</a:t>
            </a:r>
          </a:p>
          <a:p>
            <a:pPr marL="171450" indent="-171450" algn="l">
              <a:buFont typeface="Arial" panose="020B0604020202020204" pitchFamily="34" charset="0"/>
              <a:buChar char="•"/>
            </a:pPr>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Light" panose="020B0502040204020203" pitchFamily="34" charset="0"/>
                <a:cs typeface="Segoe UI Light" panose="020B0502040204020203" pitchFamily="34" charset="0"/>
              </a:rPr>
              <a:t>Controls</a:t>
            </a:r>
          </a:p>
          <a:p>
            <a:pPr algn="l"/>
            <a:r>
              <a:rPr lang="en-US" b="0" i="0" dirty="0">
                <a:solidFill>
                  <a:srgbClr val="171717"/>
                </a:solidFill>
                <a:effectLst/>
                <a:latin typeface="Segoe UI Light" panose="020B0502040204020203" pitchFamily="34" charset="0"/>
                <a:cs typeface="Segoe UI Light" panose="020B0502040204020203" pitchFamily="34" charset="0"/>
              </a:rPr>
              <a:t>A control is a requirement of a regulation, standard, or policy. It defines how to assess and manage system configuration, organizational process, and people responsible for meeting a specific requirement of a regulation, standard, or policy.</a:t>
            </a:r>
          </a:p>
          <a:p>
            <a:pPr algn="l"/>
            <a:r>
              <a:rPr lang="en-US" b="0" i="0" dirty="0">
                <a:solidFill>
                  <a:srgbClr val="171717"/>
                </a:solidFill>
                <a:effectLst/>
                <a:latin typeface="Segoe UI Light" panose="020B0502040204020203" pitchFamily="34" charset="0"/>
                <a:cs typeface="Segoe UI Light" panose="020B0502040204020203" pitchFamily="34" charset="0"/>
              </a:rPr>
              <a:t>Compliance Manager tracks the following types of controls: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Microsoft-managed controls: controls for Microsoft cloud services, which Microsoft is responsible for implementing.</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Your controls: sometimes referred to as customer-managed controls, these are implemented and managed by the organization.</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Shared controls: responsibility for implementing these controls is shared by the organization and Microsoft.</a:t>
            </a:r>
          </a:p>
          <a:p>
            <a:pPr algn="l"/>
            <a:r>
              <a:rPr lang="en-US" b="1" i="0" dirty="0">
                <a:solidFill>
                  <a:srgbClr val="171717"/>
                </a:solidFill>
                <a:effectLst/>
                <a:latin typeface="Segoe UI Light" panose="020B0502040204020203" pitchFamily="34" charset="0"/>
                <a:cs typeface="Segoe UI Light" panose="020B0502040204020203" pitchFamily="34" charset="0"/>
              </a:rPr>
              <a:t>Assessments</a:t>
            </a:r>
          </a:p>
          <a:p>
            <a:pPr algn="l"/>
            <a:r>
              <a:rPr lang="en-US" b="0" i="0" dirty="0">
                <a:solidFill>
                  <a:srgbClr val="171717"/>
                </a:solidFill>
                <a:effectLst/>
                <a:latin typeface="Segoe UI Light" panose="020B0502040204020203" pitchFamily="34" charset="0"/>
                <a:cs typeface="Segoe UI Light" panose="020B0502040204020203" pitchFamily="34" charset="0"/>
              </a:rPr>
              <a:t>An assessment is a grouping of controls from a specific regulation, standard, or policy. Completing the actions within an assessment helps to meet the requirements of a standard, regulation, or law. For example, an organization may have an assessment that, when the admin completes all actions within it, it helps to bring the organization’s Microsoft 365 settings in line with ISO 27001 requirements.</a:t>
            </a:r>
          </a:p>
          <a:p>
            <a:pPr algn="l"/>
            <a:r>
              <a:rPr lang="en-US" b="0" i="0" dirty="0">
                <a:solidFill>
                  <a:srgbClr val="171717"/>
                </a:solidFill>
                <a:effectLst/>
                <a:latin typeface="Segoe UI Light" panose="020B0502040204020203" pitchFamily="34" charset="0"/>
                <a:cs typeface="Segoe UI Light" panose="020B0502040204020203" pitchFamily="34" charset="0"/>
              </a:rPr>
              <a:t>Assessments have several components: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In-scope services: the specific set of Microsoft services applicable to the assessment.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Microsoft-managed controls: controls for Microsoft cloud services, which Microsoft implements for the organization.</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Your controls: these controls, sometimes referred to as customer-managed controls, are implemented and managed by the organization.</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Shared controls: responsibility for implementing these controls is shared by the organization and Microsoft.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Assessment score: shows the progress in achieving total possible points from actions within the assessment that are managed by the organization and by Microsoft.</a:t>
            </a:r>
          </a:p>
          <a:p>
            <a:pPr algn="l"/>
            <a:r>
              <a:rPr lang="en-US" b="1" i="0" dirty="0">
                <a:solidFill>
                  <a:srgbClr val="171717"/>
                </a:solidFill>
                <a:effectLst/>
                <a:latin typeface="Segoe UI Light" panose="020B0502040204020203" pitchFamily="34" charset="0"/>
                <a:cs typeface="Segoe UI Light" panose="020B0502040204020203" pitchFamily="34" charset="0"/>
              </a:rPr>
              <a:t>Templates</a:t>
            </a:r>
          </a:p>
          <a:p>
            <a:pPr algn="l"/>
            <a:r>
              <a:rPr lang="en-US" b="0" i="0" dirty="0">
                <a:solidFill>
                  <a:srgbClr val="171717"/>
                </a:solidFill>
                <a:effectLst/>
                <a:latin typeface="Segoe UI Light" panose="020B0502040204020203" pitchFamily="34" charset="0"/>
                <a:cs typeface="Segoe UI Light" panose="020B0502040204020203" pitchFamily="34" charset="0"/>
              </a:rPr>
              <a:t>Compliance Manager provides templates to help admins to quickly create assessments. They can modify these templates to create an assessment optimized for their needs. Admins can also build a custom assessment by creating a template with their own controls and actions. For example, the admin may want a template to cover an internal business process control, or a regional data protection standard that isn’t covered by one of Microsoft’s 150-plus prebuilt assessment templates.</a:t>
            </a:r>
          </a:p>
          <a:p>
            <a:pPr algn="l"/>
            <a:r>
              <a:rPr lang="en-US" b="1" i="0" dirty="0">
                <a:solidFill>
                  <a:srgbClr val="171717"/>
                </a:solidFill>
                <a:effectLst/>
                <a:latin typeface="Segoe UI Light" panose="020B0502040204020203" pitchFamily="34" charset="0"/>
                <a:cs typeface="Segoe UI Light" panose="020B0502040204020203" pitchFamily="34" charset="0"/>
              </a:rPr>
              <a:t>Improvement actions</a:t>
            </a:r>
          </a:p>
          <a:p>
            <a:pPr algn="l"/>
            <a:r>
              <a:rPr lang="en-US" b="0" i="0" dirty="0">
                <a:solidFill>
                  <a:srgbClr val="171717"/>
                </a:solidFill>
                <a:effectLst/>
                <a:latin typeface="Segoe UI Light" panose="020B0502040204020203" pitchFamily="34" charset="0"/>
                <a:cs typeface="Segoe UI Light" panose="020B0502040204020203" pitchFamily="34" charset="0"/>
              </a:rPr>
              <a:t>Improvement actions help centralize compliance activities. Each improvement action provides recommended guidance that's intended to help organizations to align with data protection regulations and standards. Improvement actions can be assigned to users in the organization to do implementation and testing work. Admins can also store documentation, notes, and record status updates within the improvement action.</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61320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Compliance score measures progress in completing recommended improvement actions within controls. The score can help an organization to understand its current compliance posture. It also helps organizations to prioritize actions based on their potential to reduce risk.</a:t>
            </a:r>
            <a:endParaRPr lang="en-US" b="1" i="0" dirty="0">
              <a:solidFill>
                <a:srgbClr val="171717"/>
              </a:solidFill>
              <a:effectLst/>
              <a:latin typeface="Segoe UI Light" panose="020B0502040204020203" pitchFamily="34" charset="0"/>
              <a:cs typeface="Segoe UI Light" panose="020B0502040204020203" pitchFamily="34" charset="0"/>
            </a:endParaRP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Light" panose="020B0502040204020203" pitchFamily="34" charset="0"/>
                <a:cs typeface="Segoe UI Light" panose="020B0502040204020203" pitchFamily="34" charset="0"/>
              </a:rPr>
              <a:t>What is the difference between Compliance Manager and compliance score?</a:t>
            </a:r>
          </a:p>
          <a:p>
            <a:pPr algn="l"/>
            <a:r>
              <a:rPr lang="en-US" b="0" i="0" dirty="0">
                <a:solidFill>
                  <a:srgbClr val="171717"/>
                </a:solidFill>
                <a:effectLst/>
                <a:latin typeface="Segoe UI Light" panose="020B0502040204020203" pitchFamily="34" charset="0"/>
                <a:cs typeface="Segoe UI Light" panose="020B0502040204020203" pitchFamily="34" charset="0"/>
              </a:rPr>
              <a:t>Compliance Manager is an end-to-end solution in Microsoft 365 compliance center to enable admins to manage and track compliance activities. Compliance score is a calculation of the overall compliance posture across the organization. The compliance score is available through Compliance Manager.</a:t>
            </a:r>
          </a:p>
          <a:p>
            <a:pPr algn="l"/>
            <a:r>
              <a:rPr lang="en-US" b="0" i="0" dirty="0">
                <a:solidFill>
                  <a:srgbClr val="171717"/>
                </a:solidFill>
                <a:effectLst/>
                <a:latin typeface="Segoe UI Light" panose="020B0502040204020203" pitchFamily="34" charset="0"/>
                <a:cs typeface="Segoe UI Light" panose="020B0502040204020203" pitchFamily="34" charset="0"/>
              </a:rPr>
              <a:t>Compliance Manager gives admins the capabilities to understand and increase their compliance score, so they can ultimately improve the organization’s compliance posture and help it to stay in line with compliance requirements.</a:t>
            </a:r>
          </a:p>
          <a:p>
            <a:endParaRPr lang="en-US" dirty="0"/>
          </a:p>
          <a:p>
            <a:pPr algn="l"/>
            <a:r>
              <a:rPr lang="en-US" b="1" i="0" dirty="0">
                <a:solidFill>
                  <a:srgbClr val="171717"/>
                </a:solidFill>
                <a:effectLst/>
                <a:latin typeface="Segoe UI" panose="020B0502040204020203" pitchFamily="34" charset="0"/>
              </a:rPr>
              <a:t>How to understand the compliance score</a:t>
            </a:r>
          </a:p>
          <a:p>
            <a:pPr algn="l"/>
            <a:r>
              <a:rPr lang="en-US" b="0" i="0" dirty="0">
                <a:solidFill>
                  <a:srgbClr val="171717"/>
                </a:solidFill>
                <a:effectLst/>
                <a:latin typeface="Segoe UI" panose="020B0502040204020203" pitchFamily="34" charset="0"/>
              </a:rPr>
              <a:t>The overall compliance score is calculated using scores that are assigned to actions. Actions come in two types:</a:t>
            </a:r>
          </a:p>
          <a:p>
            <a:pPr algn="l">
              <a:buFont typeface="Arial" panose="020B0604020202020204" pitchFamily="34" charset="0"/>
              <a:buChar char="•"/>
            </a:pPr>
            <a:r>
              <a:rPr lang="en-US" b="1" i="0" dirty="0">
                <a:solidFill>
                  <a:srgbClr val="171717"/>
                </a:solidFill>
                <a:effectLst/>
                <a:latin typeface="Segoe UI" panose="020B0502040204020203" pitchFamily="34" charset="0"/>
              </a:rPr>
              <a:t>Your improved actions</a:t>
            </a:r>
            <a:r>
              <a:rPr lang="en-US" b="0" i="0" dirty="0">
                <a:solidFill>
                  <a:srgbClr val="171717"/>
                </a:solidFill>
                <a:effectLst/>
                <a:latin typeface="Segoe UI" panose="020B0502040204020203" pitchFamily="34" charset="0"/>
              </a:rPr>
              <a:t>: actions that the organization is expected to manage.</a:t>
            </a:r>
          </a:p>
          <a:p>
            <a:pPr algn="l">
              <a:buFont typeface="Arial" panose="020B0604020202020204" pitchFamily="34" charset="0"/>
              <a:buChar char="•"/>
            </a:pPr>
            <a:r>
              <a:rPr lang="en-US" b="1" i="0" dirty="0">
                <a:solidFill>
                  <a:srgbClr val="171717"/>
                </a:solidFill>
                <a:effectLst/>
                <a:latin typeface="Segoe UI" panose="020B0502040204020203" pitchFamily="34" charset="0"/>
              </a:rPr>
              <a:t>Microsoft actions</a:t>
            </a:r>
            <a:r>
              <a:rPr lang="en-US" b="0" i="0" dirty="0">
                <a:solidFill>
                  <a:srgbClr val="171717"/>
                </a:solidFill>
                <a:effectLst/>
                <a:latin typeface="Segoe UI" panose="020B0502040204020203" pitchFamily="34" charset="0"/>
              </a:rPr>
              <a:t>: actions that Microsoft manages for the organization.</a:t>
            </a:r>
          </a:p>
          <a:p>
            <a:pPr algn="l"/>
            <a:r>
              <a:rPr lang="en-US" b="0" i="0" dirty="0">
                <a:solidFill>
                  <a:srgbClr val="171717"/>
                </a:solidFill>
                <a:effectLst/>
                <a:latin typeface="Segoe UI" panose="020B0502040204020203" pitchFamily="34" charset="0"/>
              </a:rPr>
              <a:t>These action types have points assigned to them that count towards the compliance score. Actions can also be considered technical or nontechnical, which also affects how they impact the overall compliance score. Actions are also assigned a score value based on whether they’re categorized as mandatory, discretionary, preventative, detective, or corrective: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Mandatory</a:t>
            </a:r>
            <a:r>
              <a:rPr lang="en-US" b="0" i="0" dirty="0">
                <a:solidFill>
                  <a:srgbClr val="171717"/>
                </a:solidFill>
                <a:effectLst/>
                <a:latin typeface="Segoe UI" panose="020B0502040204020203" pitchFamily="34" charset="0"/>
              </a:rPr>
              <a:t> – these actions shouldn’t be bypassed. For example, creating a policy to set requirements for password length or expiration.</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Discretionary</a:t>
            </a:r>
            <a:r>
              <a:rPr lang="en-US" b="0" i="0" dirty="0">
                <a:solidFill>
                  <a:srgbClr val="171717"/>
                </a:solidFill>
                <a:effectLst/>
                <a:latin typeface="Segoe UI" panose="020B0502040204020203" pitchFamily="34" charset="0"/>
              </a:rPr>
              <a:t> – these actions depend on the users understanding and adhering to a policy. For example, a policy where users are required to ensure their devices are locked before they leave them.</a:t>
            </a:r>
          </a:p>
          <a:p>
            <a:pPr algn="l"/>
            <a:r>
              <a:rPr lang="en-US" b="0" i="0" dirty="0">
                <a:solidFill>
                  <a:srgbClr val="171717"/>
                </a:solidFill>
                <a:effectLst/>
                <a:latin typeface="Segoe UI" panose="020B0502040204020203" pitchFamily="34" charset="0"/>
              </a:rPr>
              <a:t>The following are subcategories of actions that can be classified as mandatory or discretionary:</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Preventative</a:t>
            </a:r>
            <a:r>
              <a:rPr lang="en-US" b="0" i="0" dirty="0">
                <a:solidFill>
                  <a:srgbClr val="171717"/>
                </a:solidFill>
                <a:effectLst/>
                <a:latin typeface="Segoe UI" panose="020B0502040204020203" pitchFamily="34" charset="0"/>
              </a:rPr>
              <a:t> actions are designed to handle specific risks, like using encryption to protect data at rest if there were breaches or attacks.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Detective</a:t>
            </a:r>
            <a:r>
              <a:rPr lang="en-US" b="0" i="0" dirty="0">
                <a:solidFill>
                  <a:srgbClr val="171717"/>
                </a:solidFill>
                <a:effectLst/>
                <a:latin typeface="Segoe UI" panose="020B0502040204020203" pitchFamily="34" charset="0"/>
              </a:rPr>
              <a:t> actions actively monitor systems to identify irregularities that could represent risks, or that can be used to detect breaches or intrusions. Examples of these types of actions are system access audits, or regulatory compliance audits.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Corrective</a:t>
            </a:r>
            <a:r>
              <a:rPr lang="en-US" b="0" i="0" dirty="0">
                <a:solidFill>
                  <a:srgbClr val="171717"/>
                </a:solidFill>
                <a:effectLst/>
                <a:latin typeface="Segoe UI" panose="020B0502040204020203" pitchFamily="34" charset="0"/>
              </a:rPr>
              <a:t> actions help admins to minimize the adverse effects of security incidents, by undertaking corrective measures to reduce their immediate effect or possibly even reverse damage.</a:t>
            </a:r>
          </a:p>
          <a:p>
            <a:endParaRPr lang="en-US" dirty="0"/>
          </a:p>
          <a:p>
            <a:r>
              <a:rPr lang="en-US" b="0" i="0" dirty="0">
                <a:solidFill>
                  <a:srgbClr val="171717"/>
                </a:solidFill>
                <a:effectLst/>
                <a:latin typeface="Segoe UI" panose="020B0502040204020203" pitchFamily="34" charset="0"/>
              </a:rPr>
              <a:t>Actions that are mandatory and preventative, with 27 points, provide the highest points value towards your compliance score. Organizations accumulate points for every action completed. And the compliance score is shown as a percentage representing all the actions completed, compared with the ones outstanding:</a:t>
            </a:r>
            <a:br>
              <a:rPr lang="en-US" dirty="0"/>
            </a:br>
            <a:endParaRPr lang="en-US" dirty="0"/>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36211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Refer to demo script in GitHub</a:t>
            </a:r>
          </a:p>
          <a:p>
            <a:r>
              <a:rPr lang="en-US" dirty="0"/>
              <a:t>.</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12</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Light" panose="020B0502040204020203" pitchFamily="34" charset="0"/>
                <a:cs typeface="Segoe UI Light" panose="020B0502040204020203" pitchFamily="34" charset="0"/>
              </a:rPr>
              <a:t>Organizations need to protect all sorts of information, including financial and personal information. This must be done to ensure customers, employees, and the organization are protected from risks. The organization needs to stay in line with compliance standards wherever it operates.</a:t>
            </a:r>
          </a:p>
          <a:p>
            <a:pPr algn="l"/>
            <a:r>
              <a:rPr lang="en-US" b="0" i="0" dirty="0">
                <a:solidFill>
                  <a:srgbClr val="171717"/>
                </a:solidFill>
                <a:effectLst/>
                <a:latin typeface="Segoe UI Light" panose="020B0502040204020203" pitchFamily="34" charset="0"/>
                <a:cs typeface="Segoe UI Light" panose="020B0502040204020203" pitchFamily="34" charset="0"/>
              </a:rPr>
              <a:t>Microsoft provides solutions that can help organizations to implement information protection and governance.</a:t>
            </a:r>
          </a:p>
          <a:p>
            <a:pPr algn="l"/>
            <a:r>
              <a:rPr lang="en-US" b="0" i="0" dirty="0">
                <a:solidFill>
                  <a:srgbClr val="171717"/>
                </a:solidFill>
                <a:effectLst/>
                <a:latin typeface="Segoe UI Light" panose="020B0502040204020203" pitchFamily="34" charset="0"/>
                <a:cs typeface="Segoe UI Light" panose="020B0502040204020203" pitchFamily="34" charset="0"/>
              </a:rPr>
              <a:t>In this module, you’ll learn about how Microsoft solutions and capabilities like data classification, records management, and data loss prevention, can help you implement information protection and governance.</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18114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Light" panose="020B0502040204020203" pitchFamily="34" charset="0"/>
                <a:cs typeface="Segoe UI Light" panose="020B0502040204020203" pitchFamily="34" charset="0"/>
              </a:rPr>
              <a:t>Microsoft Information Protection (MIP) discovers, classifies, and protects sensitive and business-critical content throughout its lifecycle across your organization. It provides the tools to know your data, protect your data, and prevent data loss.</a:t>
            </a:r>
          </a:p>
          <a:p>
            <a:pPr algn="l"/>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Light" panose="020B0502040204020203" pitchFamily="34" charset="0"/>
                <a:cs typeface="Segoe UI Light" panose="020B0502040204020203" pitchFamily="34" charset="0"/>
              </a:rPr>
              <a:t>Microsoft Information Governance (MIG) manages your content lifecycle using solutions to import, store, and classify business-critical data so you can keep what you need and delete what you don't. It gives organizations the capabilities to govern their data, for compliance or regulatory requirements. Microsoft Information Protection and Microsoft Information Governance work together to classify, protect, and keep your data where it lives, and wherever it goes.</a:t>
            </a:r>
          </a:p>
          <a:p>
            <a:endParaRPr lang="en-US" dirty="0">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Know your data</a:t>
            </a:r>
            <a:r>
              <a:rPr lang="en-US" b="0" i="0" dirty="0">
                <a:solidFill>
                  <a:srgbClr val="171717"/>
                </a:solidFill>
                <a:effectLst/>
                <a:latin typeface="Segoe UI" panose="020B0502040204020203" pitchFamily="34" charset="0"/>
              </a:rPr>
              <a:t>: Organizations can understand their data landscape and identify important data across on-premises, cloud, and hybrid environments. Capabilities and tools such as trainable classifiers (preview), activity explorer, and content explorer allow organizations to know their data.</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Protect your data</a:t>
            </a:r>
            <a:r>
              <a:rPr lang="en-US" b="0" i="0" dirty="0">
                <a:solidFill>
                  <a:srgbClr val="171717"/>
                </a:solidFill>
                <a:effectLst/>
                <a:latin typeface="Segoe UI" panose="020B0502040204020203" pitchFamily="34" charset="0"/>
              </a:rPr>
              <a:t>: Organizations can apply flexible protection actions including encryption, access restrictions, and visual markings.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Prevent data loss</a:t>
            </a:r>
            <a:r>
              <a:rPr lang="en-US" b="0" i="0" dirty="0">
                <a:solidFill>
                  <a:srgbClr val="171717"/>
                </a:solidFill>
                <a:effectLst/>
                <a:latin typeface="Segoe UI" panose="020B0502040204020203" pitchFamily="34" charset="0"/>
              </a:rPr>
              <a:t>: Organizations can detect risky behavior and prevent accidental oversharing of sensitive information. Capabilities such as data loss prevention policies and endpoint data loss prevention enable organizations to avoid data loss.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Govern your data</a:t>
            </a:r>
            <a:r>
              <a:rPr lang="en-US" b="0" i="0" dirty="0">
                <a:solidFill>
                  <a:srgbClr val="171717"/>
                </a:solidFill>
                <a:effectLst/>
                <a:latin typeface="Segoe UI" panose="020B0502040204020203" pitchFamily="34" charset="0"/>
              </a:rPr>
              <a:t>: Organizations can automatically keep, delete, and store data and records in a compliant manner. Capabilities like retention policies, retention labels, and records management enable organizations to govern their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5974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171717"/>
                </a:solidFill>
                <a:effectLst/>
                <a:latin typeface="Segoe UI Light" panose="020B0502040204020203" pitchFamily="34" charset="0"/>
                <a:cs typeface="Segoe UI Light" panose="020B0502040204020203" pitchFamily="34" charset="0"/>
              </a:rPr>
              <a:t>Sensitive information types</a:t>
            </a:r>
          </a:p>
          <a:p>
            <a:pPr algn="l"/>
            <a:r>
              <a:rPr lang="en-US" b="0" i="0" dirty="0">
                <a:solidFill>
                  <a:srgbClr val="171717"/>
                </a:solidFill>
                <a:effectLst/>
                <a:latin typeface="Segoe UI Light" panose="020B0502040204020203" pitchFamily="34" charset="0"/>
                <a:cs typeface="Segoe UI Light" panose="020B0502040204020203" pitchFamily="34" charset="0"/>
              </a:rPr>
              <a:t>Examples include: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Credit card numbers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Passport or identification numbers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Bank account numbers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Health service numbers</a:t>
            </a:r>
          </a:p>
          <a:p>
            <a:pPr marL="171450" indent="-171450" algn="l">
              <a:buFont typeface="Arial" panose="020B0604020202020204" pitchFamily="34" charset="0"/>
              <a:buChar char="•"/>
            </a:pPr>
            <a:endParaRPr lang="en-US" b="0" i="0" dirty="0">
              <a:solidFill>
                <a:srgbClr val="171717"/>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171717"/>
                </a:solidFill>
                <a:effectLst/>
                <a:latin typeface="Segoe UI Light" panose="020B0502040204020203" pitchFamily="34" charset="0"/>
                <a:cs typeface="Segoe UI Light" panose="020B0502040204020203" pitchFamily="34" charset="0"/>
              </a:rPr>
              <a:t>Trainable classifiers</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Pre-trained classifiers</a:t>
            </a:r>
            <a:r>
              <a:rPr lang="en-US" b="0" i="0" dirty="0">
                <a:solidFill>
                  <a:srgbClr val="171717"/>
                </a:solidFill>
                <a:effectLst/>
                <a:latin typeface="Segoe UI Light" panose="020B0502040204020203" pitchFamily="34" charset="0"/>
                <a:cs typeface="Segoe UI Light" panose="020B0502040204020203" pitchFamily="34" charset="0"/>
              </a:rPr>
              <a:t> - Microsoft has created and pretrained many classifiers that you can start using without training them. These classifiers will appear with the status of </a:t>
            </a:r>
            <a:r>
              <a:rPr lang="en-US" b="1" i="0" dirty="0">
                <a:solidFill>
                  <a:srgbClr val="171717"/>
                </a:solidFill>
                <a:effectLst/>
                <a:latin typeface="Segoe UI Light" panose="020B0502040204020203" pitchFamily="34" charset="0"/>
                <a:cs typeface="Segoe UI Light" panose="020B0502040204020203" pitchFamily="34" charset="0"/>
              </a:rPr>
              <a:t>Ready to use</a:t>
            </a:r>
            <a:r>
              <a:rPr lang="en-US" b="0" i="0" dirty="0">
                <a:solidFill>
                  <a:srgbClr val="171717"/>
                </a:solidFill>
                <a:effectLst/>
                <a:latin typeface="Segoe UI Light" panose="020B0502040204020203" pitchFamily="34" charset="0"/>
                <a:cs typeface="Segoe UI Light" panose="020B0502040204020203" pitchFamily="34" charset="0"/>
              </a:rPr>
              <a:t>. Microsoft 365 comes with five pretrained classifiers that detect and classify things like resumes, source code, harassment, profanity, and threat (relates to committing violence or doing physical harm).</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Custom trainable classifiers</a:t>
            </a:r>
            <a:r>
              <a:rPr lang="en-US" b="0" i="0" dirty="0">
                <a:solidFill>
                  <a:srgbClr val="171717"/>
                </a:solidFill>
                <a:effectLst/>
                <a:latin typeface="Segoe UI Light" panose="020B0502040204020203" pitchFamily="34" charset="0"/>
                <a:cs typeface="Segoe UI Light" panose="020B0502040204020203" pitchFamily="34" charset="0"/>
              </a:rPr>
              <a:t> - Microsoft supports the ability to create and train custom classifiers. They're most useful when classifying data unique to an organization, like specific kinds of contracts, invoices, or customer records.</a:t>
            </a:r>
          </a:p>
          <a:p>
            <a:pPr marL="171450" indent="-171450" algn="l">
              <a:buFont typeface="Arial" panose="020B0604020202020204" pitchFamily="34" charset="0"/>
              <a:buChar char="•"/>
            </a:pPr>
            <a:endParaRPr lang="en-US" b="0" i="0" dirty="0">
              <a:solidFill>
                <a:srgbClr val="171717"/>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i="0" dirty="0">
                <a:solidFill>
                  <a:srgbClr val="171717"/>
                </a:solidFill>
                <a:effectLst/>
                <a:latin typeface="Segoe UI Light" panose="020B0502040204020203" pitchFamily="34" charset="0"/>
                <a:cs typeface="Segoe UI Light" panose="020B0502040204020203" pitchFamily="34" charset="0"/>
              </a:rPr>
              <a:t>Understand and explore the data</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The number of items classified as sensitive information and which classifications they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Details on the locations of data based on sensitivity.</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Summary of actions that users are taking on sensitive content across the organization.</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b="1" i="0" dirty="0">
              <a:solidFill>
                <a:srgbClr val="171717"/>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i="0" dirty="0">
                <a:solidFill>
                  <a:srgbClr val="171717"/>
                </a:solidFill>
                <a:effectLst/>
                <a:latin typeface="Segoe UI Light" panose="020B0502040204020203" pitchFamily="34" charset="0"/>
                <a:cs typeface="Segoe UI Light" panose="020B0502040204020203" pitchFamily="34" charset="0"/>
              </a:rPr>
              <a:t>What is the content explorer?</a:t>
            </a:r>
          </a:p>
          <a:p>
            <a:pPr algn="l"/>
            <a:r>
              <a:rPr lang="en-US" b="0" i="0" dirty="0">
                <a:solidFill>
                  <a:srgbClr val="171717"/>
                </a:solidFill>
                <a:effectLst/>
                <a:latin typeface="Segoe UI Light" panose="020B0502040204020203" pitchFamily="34" charset="0"/>
                <a:cs typeface="Segoe UI Light" panose="020B0502040204020203" pitchFamily="34" charset="0"/>
              </a:rPr>
              <a:t>The content explorer is available as a tab in the data classification pane of compliance center. It enables administrators to gain visibility into the content that has been summarized in the overview pane. Access to content explorer is highly restricted because it makes it possible to read the contents of scanned files. There are two roles that grant access to content explorer:</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Content explorer list viewer.</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Content explorer content viewer.</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b="1" i="0" dirty="0">
              <a:solidFill>
                <a:srgbClr val="171717"/>
              </a:solidFill>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i="0" dirty="0">
                <a:solidFill>
                  <a:srgbClr val="171717"/>
                </a:solidFill>
                <a:effectLst/>
                <a:latin typeface="Segoe UI Light" panose="020B0502040204020203" pitchFamily="34" charset="0"/>
                <a:cs typeface="Segoe UI Light" panose="020B0502040204020203" pitchFamily="34" charset="0"/>
              </a:rPr>
              <a:t>What is the activity explorer?</a:t>
            </a:r>
          </a:p>
          <a:p>
            <a:pPr algn="l"/>
            <a:r>
              <a:rPr lang="en-US" b="0" i="0" dirty="0">
                <a:solidFill>
                  <a:srgbClr val="171717"/>
                </a:solidFill>
                <a:effectLst/>
                <a:latin typeface="Segoe UI Light" panose="020B0502040204020203" pitchFamily="34" charset="0"/>
                <a:cs typeface="Segoe UI Light" panose="020B0502040204020203" pitchFamily="34" charset="0"/>
              </a:rPr>
              <a:t>Activity explorer provides visibility into what content has been discovered and labeled, and where that content is. It makes it possible to monitor what's being done with labeled content across the organization. Admins gain visibility into document-level activities like label changes and label downgrades (such as when someone changes a label from confidential to public).</a:t>
            </a:r>
          </a:p>
          <a:p>
            <a:pPr algn="l"/>
            <a:r>
              <a:rPr lang="en-US" b="0" i="0" dirty="0">
                <a:solidFill>
                  <a:srgbClr val="171717"/>
                </a:solidFill>
                <a:effectLst/>
                <a:latin typeface="Segoe UI Light" panose="020B0502040204020203" pitchFamily="34" charset="0"/>
                <a:cs typeface="Segoe UI Light" panose="020B0502040204020203" pitchFamily="34" charset="0"/>
              </a:rPr>
              <a:t>Admins use the filters to see all the details for a specific label, including file types, users, and activities. Activity explorer helps you understand what's being done with labeled content over time. Admins use activity explorer to evaluate if controls already in place are effective.</a:t>
            </a:r>
          </a:p>
          <a:p>
            <a:pPr marL="0" indent="0" algn="l">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6/4/2021 12:02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80146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Sensitivity labels</a:t>
            </a:r>
          </a:p>
          <a:p>
            <a:pPr algn="l"/>
            <a:r>
              <a:rPr lang="en-US" b="0" i="0" dirty="0">
                <a:solidFill>
                  <a:srgbClr val="171717"/>
                </a:solidFill>
                <a:effectLst/>
                <a:latin typeface="Segoe UI" panose="020B0502040204020203" pitchFamily="34" charset="0"/>
              </a:rPr>
              <a:t>Sensitivity labels, available as part of information protection in the Microsoft 365 compliance center, enable the labeling and protection of content, without affecting productivity and collaboration. With sensitivity labels, organizations can decide on labels to apply to content such as emails and documents, much like different stamps are applied to physical documents: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Labels are: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Customizable</a:t>
            </a:r>
            <a:r>
              <a:rPr lang="en-US" b="0" i="0" dirty="0">
                <a:solidFill>
                  <a:srgbClr val="171717"/>
                </a:solidFill>
                <a:effectLst/>
                <a:latin typeface="Segoe UI" panose="020B0502040204020203" pitchFamily="34" charset="0"/>
              </a:rPr>
              <a:t>: Admins can create different categories specific to the organization, such as Personal, Public, Confidential, and Highly Confidential.</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Clear text</a:t>
            </a:r>
            <a:r>
              <a:rPr lang="en-US" b="0" i="0" dirty="0">
                <a:solidFill>
                  <a:srgbClr val="171717"/>
                </a:solidFill>
                <a:effectLst/>
                <a:latin typeface="Segoe UI" panose="020B0502040204020203" pitchFamily="34" charset="0"/>
              </a:rPr>
              <a:t>: Because each label is stored in clear text in the content's metadata, third-party apps and services can read it and then apply their own protective actions, if necessary.</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Persistent</a:t>
            </a:r>
            <a:r>
              <a:rPr lang="en-US" b="0" i="0" dirty="0">
                <a:solidFill>
                  <a:srgbClr val="171717"/>
                </a:solidFill>
                <a:effectLst/>
                <a:latin typeface="Segoe UI" panose="020B0502040204020203" pitchFamily="34" charset="0"/>
              </a:rPr>
              <a:t>. After you apply a sensitivity label to content, the label is stored in the metadata of that email or document. The label then moves with the content, including the protection settings, and this data becomes the basis for applying and enforcing policies.</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Each item that supports sensitivity labels can only have one applied to it</a:t>
            </a:r>
            <a:endParaRPr lang="en-US" b="1" i="0" dirty="0">
              <a:solidFill>
                <a:srgbClr val="171717"/>
              </a:solidFill>
              <a:effectLst/>
              <a:latin typeface="Segoe UI Light" panose="020B0502040204020203" pitchFamily="34" charset="0"/>
              <a:cs typeface="Segoe UI Light" panose="020B0502040204020203" pitchFamily="34" charset="0"/>
            </a:endParaRP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Sensitivity labels can be used to:</a:t>
            </a:r>
            <a:endParaRPr lang="en-US" b="1" i="0" dirty="0">
              <a:solidFill>
                <a:srgbClr val="171717"/>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Encrypt</a:t>
            </a:r>
            <a:r>
              <a:rPr lang="en-US" b="0" i="0" dirty="0">
                <a:solidFill>
                  <a:srgbClr val="171717"/>
                </a:solidFill>
                <a:effectLst/>
                <a:latin typeface="Segoe UI Light" panose="020B0502040204020203" pitchFamily="34" charset="0"/>
                <a:cs typeface="Segoe UI Light" panose="020B0502040204020203" pitchFamily="34" charset="0"/>
              </a:rPr>
              <a:t> email only or both email and documents. When a document or email is encrypted, access to the content is restricted, so that:</a:t>
            </a:r>
          </a:p>
          <a:p>
            <a:pPr marL="384432" lvl="1"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It can be decrypted only by users authorized by the label's encryption settings.</a:t>
            </a:r>
          </a:p>
          <a:p>
            <a:pPr marL="384432" lvl="1"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Remains encrypted no matter where it stays, inside or outside your organization, even if the file is renamed.</a:t>
            </a:r>
          </a:p>
          <a:p>
            <a:pPr marL="384432" lvl="1"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It's encrypted both at rest (for example, in a OneDrive account) and in transit (for example, an email message as it traverses the internet).</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Mark the content</a:t>
            </a:r>
            <a:r>
              <a:rPr lang="en-US" b="0" i="0" dirty="0">
                <a:solidFill>
                  <a:srgbClr val="171717"/>
                </a:solidFill>
                <a:effectLst/>
                <a:latin typeface="Segoe UI Light" panose="020B0502040204020203" pitchFamily="34" charset="0"/>
                <a:cs typeface="Segoe UI Light" panose="020B0502040204020203" pitchFamily="34" charset="0"/>
              </a:rPr>
              <a:t> when Office apps are used. Marking the content includes adding watermarks, headers, or footers. Headers or footers can be added to emails or documents that have the label applied. Watermarks can be applied to documents but not to email.</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Apply the label automatically</a:t>
            </a:r>
            <a:r>
              <a:rPr lang="en-US" b="0" i="0" dirty="0">
                <a:solidFill>
                  <a:srgbClr val="171717"/>
                </a:solidFill>
                <a:effectLst/>
                <a:latin typeface="Segoe UI Light" panose="020B0502040204020203" pitchFamily="34" charset="0"/>
                <a:cs typeface="Segoe UI Light" panose="020B0502040204020203" pitchFamily="34" charset="0"/>
              </a:rPr>
              <a:t> in Office apps or recommend a label. Admins choose the types of sensitive information to be labeled. The label can be applied automatically or configured to prompt users to apply the recommended label.</a:t>
            </a:r>
            <a:endParaRPr lang="en-US" b="1" i="0" dirty="0">
              <a:solidFill>
                <a:srgbClr val="171717"/>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Protect content in containers such as sites and groups</a:t>
            </a:r>
            <a:r>
              <a:rPr lang="en-US" b="0" i="0" dirty="0">
                <a:solidFill>
                  <a:srgbClr val="171717"/>
                </a:solidFill>
                <a:effectLst/>
                <a:latin typeface="Segoe UI Light" panose="020B0502040204020203" pitchFamily="34" charset="0"/>
                <a:cs typeface="Segoe UI Light" panose="020B0502040204020203" pitchFamily="34" charset="0"/>
              </a:rPr>
              <a:t> when this capability is enabled. This label configuration doesn't result in documents being automatically labeled. Instead, the label settings protect content by controlling access to the container where documents are stored.</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Extend sensitivity labels to third-party apps and services</a:t>
            </a:r>
            <a:r>
              <a:rPr lang="en-US" b="0" i="0" dirty="0">
                <a:solidFill>
                  <a:srgbClr val="171717"/>
                </a:solidFill>
                <a:effectLst/>
                <a:latin typeface="Segoe UI Light" panose="020B0502040204020203" pitchFamily="34" charset="0"/>
                <a:cs typeface="Segoe UI Light" panose="020B0502040204020203" pitchFamily="34" charset="0"/>
              </a:rPr>
              <a:t>. Using the Microsoft Information Protection SDK, third-party apps can read sensitivity labels and apply protection settings.</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Classify content without using any protection settings</a:t>
            </a:r>
            <a:r>
              <a:rPr lang="en-US" b="0" i="0" dirty="0">
                <a:solidFill>
                  <a:srgbClr val="171717"/>
                </a:solidFill>
                <a:effectLst/>
                <a:latin typeface="Segoe UI Light" panose="020B0502040204020203" pitchFamily="34" charset="0"/>
                <a:cs typeface="Segoe UI Light" panose="020B0502040204020203" pitchFamily="34" charset="0"/>
              </a:rPr>
              <a:t>. A classification can be assigned to content (just like a sticker) that persists and roams with the content as it's used and shared. The classification can be used to generate usage reports and view activity data for sensitive content.</a:t>
            </a:r>
          </a:p>
          <a:p>
            <a:pPr algn="l"/>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panose="020B0502040204020203" pitchFamily="34" charset="0"/>
              </a:rPr>
              <a:t>Label policies</a:t>
            </a:r>
          </a:p>
          <a:p>
            <a:pPr algn="l"/>
            <a:r>
              <a:rPr lang="en-US" b="0" i="0" dirty="0">
                <a:solidFill>
                  <a:srgbClr val="171717"/>
                </a:solidFill>
                <a:effectLst/>
                <a:latin typeface="Segoe UI" panose="020B0502040204020203" pitchFamily="34" charset="0"/>
              </a:rPr>
              <a:t>After sensitivity labels are created, they need to be published to make them available to people and services in the organization. Sensitivity labels are published to users or groups through label policies. Sensitivity labels will then appear in Office apps for those users and groups. The sensitivity labels can be applied to documents and emails. Label policies enable admins to:</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Choose the users and groups that can see labels</a:t>
            </a:r>
            <a:r>
              <a:rPr lang="en-US" b="0" i="0" dirty="0">
                <a:solidFill>
                  <a:srgbClr val="171717"/>
                </a:solidFill>
                <a:effectLst/>
                <a:latin typeface="Segoe UI" panose="020B0502040204020203" pitchFamily="34" charset="0"/>
              </a:rPr>
              <a:t>. Labels can be published to specific users, distribution groups, Microsoft 365 groups in Azure Active Directory, and more.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Apply a default label</a:t>
            </a:r>
            <a:r>
              <a:rPr lang="en-US" b="0" i="0" dirty="0">
                <a:solidFill>
                  <a:srgbClr val="171717"/>
                </a:solidFill>
                <a:effectLst/>
                <a:latin typeface="Segoe UI" panose="020B0502040204020203" pitchFamily="34" charset="0"/>
              </a:rPr>
              <a:t> to all new emails and documents that the specified users and groups create. Users can always change the default label if they believe the document or email has been mislabeled.</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Require justifications for label changes</a:t>
            </a:r>
            <a:r>
              <a:rPr lang="en-US" b="0" i="0" dirty="0">
                <a:solidFill>
                  <a:srgbClr val="171717"/>
                </a:solidFill>
                <a:effectLst/>
                <a:latin typeface="Segoe UI" panose="020B0502040204020203" pitchFamily="34" charset="0"/>
              </a:rPr>
              <a:t>. If a user wants to remove a label or replace it, admins can require the user to provide a valid justification to complete the action. The user will be prompted to provide an explanation for why the label should be changed.</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Require users to apply a label (mandatory labeling)</a:t>
            </a:r>
            <a:r>
              <a:rPr lang="en-US" b="0" i="0" dirty="0">
                <a:solidFill>
                  <a:srgbClr val="171717"/>
                </a:solidFill>
                <a:effectLst/>
                <a:latin typeface="Segoe UI" panose="020B0502040204020203" pitchFamily="34" charset="0"/>
              </a:rPr>
              <a:t>. It ensures a label is applied before users can save their documents, send emails, or create new sites or groups.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Link users to custom help pages</a:t>
            </a:r>
            <a:r>
              <a:rPr lang="en-US" b="0" i="0" dirty="0">
                <a:solidFill>
                  <a:srgbClr val="171717"/>
                </a:solidFill>
                <a:effectLst/>
                <a:latin typeface="Segoe UI" panose="020B0502040204020203" pitchFamily="34" charset="0"/>
              </a:rPr>
              <a:t>. It helps users to understand what the different labels mean and how they should be used.</a:t>
            </a:r>
          </a:p>
          <a:p>
            <a:pPr algn="l"/>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Light" panose="020B0502040204020203" pitchFamily="34" charset="0"/>
                <a:cs typeface="Segoe UI Light" panose="020B0502040204020203" pitchFamily="34" charset="0"/>
              </a:rPr>
              <a:t>Once a sensitivity label is applied to an email or document, any configured protection settings for that label are enforced on the content. For example, by choosing encryption settings for a sensitivity label, admins can protect content so that: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Only users within the organization can open a confidential document or email.</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Only users in a specific department can edit and print a document or email, while all other users in the organization can only read it.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Users can't forward or copy information from an email.</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Users can't open a document after a specified date.</a:t>
            </a:r>
          </a:p>
          <a:p>
            <a:pPr marL="0" indent="0" algn="l">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6627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demo script in GitHub</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18</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Light" panose="020B0502040204020203" pitchFamily="34" charset="0"/>
                <a:cs typeface="Segoe UI Light" panose="020B0502040204020203" pitchFamily="34" charset="0"/>
              </a:rPr>
              <a:t>With DLP policies, admins can:</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Identify, monitor, and automatically protect</a:t>
            </a:r>
            <a:r>
              <a:rPr lang="en-US" b="0" i="0" dirty="0">
                <a:solidFill>
                  <a:srgbClr val="171717"/>
                </a:solidFill>
                <a:effectLst/>
                <a:latin typeface="Segoe UI Light" panose="020B0502040204020203" pitchFamily="34" charset="0"/>
                <a:cs typeface="Segoe UI Light" panose="020B0502040204020203" pitchFamily="34" charset="0"/>
              </a:rPr>
              <a:t> sensitive information across Microsoft 365, including:</a:t>
            </a:r>
          </a:p>
          <a:p>
            <a:pPr marL="628650" lvl="1" indent="-171450" algn="l"/>
            <a:r>
              <a:rPr lang="en-US" b="0" i="0" dirty="0">
                <a:solidFill>
                  <a:srgbClr val="171717"/>
                </a:solidFill>
                <a:effectLst/>
                <a:latin typeface="Segoe UI Light" panose="020B0502040204020203" pitchFamily="34" charset="0"/>
                <a:cs typeface="Segoe UI Light" panose="020B0502040204020203" pitchFamily="34" charset="0"/>
              </a:rPr>
              <a:t>OneDrive for Business</a:t>
            </a:r>
          </a:p>
          <a:p>
            <a:pPr marL="628650" lvl="1" indent="-171450" algn="l"/>
            <a:r>
              <a:rPr lang="en-US" b="0" i="0" dirty="0">
                <a:solidFill>
                  <a:srgbClr val="171717"/>
                </a:solidFill>
                <a:effectLst/>
                <a:latin typeface="Segoe UI Light" panose="020B0502040204020203" pitchFamily="34" charset="0"/>
                <a:cs typeface="Segoe UI Light" panose="020B0502040204020203" pitchFamily="34" charset="0"/>
              </a:rPr>
              <a:t>SharePoint Online</a:t>
            </a:r>
          </a:p>
          <a:p>
            <a:pPr marL="628650" lvl="1" indent="-171450" algn="l"/>
            <a:r>
              <a:rPr lang="en-US" b="0" i="0" dirty="0">
                <a:solidFill>
                  <a:srgbClr val="171717"/>
                </a:solidFill>
                <a:effectLst/>
                <a:latin typeface="Segoe UI Light" panose="020B0502040204020203" pitchFamily="34" charset="0"/>
                <a:cs typeface="Segoe UI Light" panose="020B0502040204020203" pitchFamily="34" charset="0"/>
              </a:rPr>
              <a:t>Microsoft Teams</a:t>
            </a:r>
          </a:p>
          <a:p>
            <a:pPr marL="628650" lvl="1" indent="-171450" algn="l"/>
            <a:r>
              <a:rPr lang="en-US" b="0" i="0" dirty="0">
                <a:solidFill>
                  <a:srgbClr val="171717"/>
                </a:solidFill>
                <a:effectLst/>
                <a:latin typeface="Segoe UI Light" panose="020B0502040204020203" pitchFamily="34" charset="0"/>
                <a:cs typeface="Segoe UI Light" panose="020B0502040204020203" pitchFamily="34" charset="0"/>
              </a:rPr>
              <a:t>Exchange Online</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Help users learn how compliance works</a:t>
            </a:r>
            <a:r>
              <a:rPr lang="en-US" b="0" i="0" dirty="0">
                <a:solidFill>
                  <a:srgbClr val="171717"/>
                </a:solidFill>
                <a:effectLst/>
                <a:latin typeface="Segoe UI Light" panose="020B0502040204020203" pitchFamily="34" charset="0"/>
                <a:cs typeface="Segoe UI Light" panose="020B0502040204020203" pitchFamily="34" charset="0"/>
              </a:rPr>
              <a:t> without interrupting their workflow. For example, if a user tries to share a document containing sensitive information, a DLP policy can send them an email notification and show them a policy tip.</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View DLP reports</a:t>
            </a:r>
            <a:r>
              <a:rPr lang="en-US" b="0" i="0" dirty="0">
                <a:solidFill>
                  <a:srgbClr val="171717"/>
                </a:solidFill>
                <a:effectLst/>
                <a:latin typeface="Segoe UI Light" panose="020B0502040204020203" pitchFamily="34" charset="0"/>
                <a:cs typeface="Segoe UI Light" panose="020B0502040204020203" pitchFamily="34" charset="0"/>
              </a:rPr>
              <a:t> showing content that matches the organization's DLP policies. To assess how the organization is following a DLP policy, admins can see how many matches each policy has over time.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DLP policies protect content through the enforcement of rules that consist of:</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Conditions</a:t>
            </a:r>
            <a:r>
              <a:rPr lang="en-US" b="0" i="0" dirty="0">
                <a:solidFill>
                  <a:srgbClr val="171717"/>
                </a:solidFill>
                <a:effectLst/>
                <a:latin typeface="Segoe UI Light" panose="020B0502040204020203" pitchFamily="34" charset="0"/>
                <a:cs typeface="Segoe UI Light" panose="020B0502040204020203" pitchFamily="34" charset="0"/>
              </a:rPr>
              <a:t> that the content must match before the rule is enforced.</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Actions</a:t>
            </a:r>
            <a:r>
              <a:rPr lang="en-US" b="0" i="0" dirty="0">
                <a:solidFill>
                  <a:srgbClr val="171717"/>
                </a:solidFill>
                <a:effectLst/>
                <a:latin typeface="Segoe UI Light" panose="020B0502040204020203" pitchFamily="34" charset="0"/>
                <a:cs typeface="Segoe UI Light" panose="020B0502040204020203" pitchFamily="34" charset="0"/>
              </a:rPr>
              <a:t> that the admin wants the rule to take automatically when content that matches the conditions has been found.</a:t>
            </a:r>
          </a:p>
          <a:p>
            <a:pPr marL="171450" indent="-171450" algn="l">
              <a:buFont typeface="Arial" panose="020B0604020202020204" pitchFamily="34" charset="0"/>
              <a:buChar char="•"/>
            </a:pPr>
            <a:r>
              <a:rPr lang="en-US" b="1" i="0" dirty="0">
                <a:solidFill>
                  <a:srgbClr val="171717"/>
                </a:solidFill>
                <a:effectLst/>
                <a:latin typeface="Segoe UI Light" panose="020B0502040204020203" pitchFamily="34" charset="0"/>
                <a:cs typeface="Segoe UI Light" panose="020B0502040204020203" pitchFamily="34" charset="0"/>
              </a:rPr>
              <a:t>Locations</a:t>
            </a:r>
            <a:r>
              <a:rPr lang="en-US" b="0" i="0" dirty="0">
                <a:solidFill>
                  <a:srgbClr val="171717"/>
                </a:solidFill>
                <a:effectLst/>
                <a:latin typeface="Segoe UI Light" panose="020B0502040204020203" pitchFamily="34" charset="0"/>
                <a:cs typeface="Segoe UI Light" panose="020B0502040204020203" pitchFamily="34" charset="0"/>
              </a:rPr>
              <a:t> where the policy will be applied, such as Exchange, SharePoint, OneDrive, and more.</a:t>
            </a:r>
          </a:p>
          <a:p>
            <a:pPr algn="l">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Light" panose="020B0502040204020203" pitchFamily="34" charset="0"/>
                <a:cs typeface="Segoe UI Light" panose="020B0502040204020203" pitchFamily="34" charset="0"/>
              </a:rPr>
              <a:t>DLP policies protect information by identifying and automatically protecting sensitive data. Here's some scenarios where DLP policies can help:</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Identify any document containing a credit card number stored in users’ OneDrive for Business accounts.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Automatically block an email containing employee personal information from being sent outside the organization.</a:t>
            </a:r>
          </a:p>
          <a:p>
            <a:pPr algn="l">
              <a:buFont typeface="Arial" panose="020B0604020202020204" pitchFamily="34" charset="0"/>
              <a:buChar char="•"/>
            </a:pPr>
            <a:endParaRPr lang="en-US" b="0" i="0" dirty="0">
              <a:solidFill>
                <a:srgbClr val="171717"/>
              </a:solidFill>
              <a:effectLst/>
              <a:latin typeface="Segoe UI Light" panose="020B0502040204020203" pitchFamily="34" charset="0"/>
              <a:cs typeface="Segoe UI Light" panose="020B0502040204020203" pitchFamily="34" charset="0"/>
            </a:endParaRPr>
          </a:p>
          <a:p>
            <a:pPr algn="l">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panose="020B0502040204020203" pitchFamily="34" charset="0"/>
              </a:rPr>
              <a:t>What is endpoint data loss prevention?</a:t>
            </a:r>
          </a:p>
          <a:p>
            <a:pPr algn="l"/>
            <a:r>
              <a:rPr lang="en-US" b="0" i="0" dirty="0">
                <a:solidFill>
                  <a:srgbClr val="171717"/>
                </a:solidFill>
                <a:effectLst/>
                <a:latin typeface="Segoe UI" panose="020B0502040204020203" pitchFamily="34" charset="0"/>
              </a:rPr>
              <a:t>Endpoint data loss prevention is how the protection and activity monitoring capabilities of DLP for sensitive content can be extended to Windows 10 devices. Admins can choose to target Windows 10 when creating a DLP policy (after onboarding the devices to Microsoft 365 compliance solutions). Endpoint DLP enables admins to audit and manage activities that users complete on sensitive content, including:</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Creating an item</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Renaming an item</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Copying items to removable media</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Copying items to network shares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Printing documents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Accessing items using unallowed apps and browsers</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0" i="0" dirty="0">
                <a:solidFill>
                  <a:srgbClr val="171717"/>
                </a:solidFill>
                <a:effectLst/>
                <a:latin typeface="Segoe UI" panose="020B0502040204020203" pitchFamily="34" charset="0"/>
              </a:rPr>
              <a:t>In the activity explorer, you can view information about what users are doing with sensitive content:</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Data loss prevention in Microsoft Teams</a:t>
            </a:r>
          </a:p>
          <a:p>
            <a:pPr algn="l"/>
            <a:r>
              <a:rPr lang="en-US" b="0" i="0" dirty="0">
                <a:solidFill>
                  <a:srgbClr val="171717"/>
                </a:solidFill>
                <a:effectLst/>
                <a:latin typeface="Segoe UI" panose="020B0502040204020203" pitchFamily="34" charset="0"/>
              </a:rPr>
              <a:t>Data loss prevention capabilities have been extended to Microsoft Teams chat and channel messages, including messages in private channels. With DLP, administrators can now define policies that prevent users from sharing sensitive information in a Teams chat session or channel, whether it's in a message, or a file. Just like with Exchange, Outlook, SharePoint, and OneDrive for Business, administrators can use DLP policy tips that will be displayed to the user to show them why a policy has been triggered.</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0" i="0" dirty="0">
                <a:solidFill>
                  <a:srgbClr val="171717"/>
                </a:solidFill>
                <a:effectLst/>
                <a:latin typeface="Segoe UI" panose="020B0502040204020203" pitchFamily="34" charset="0"/>
              </a:rPr>
              <a:t>With DLP policies, Microsoft Teams can help users across organizations to collaborate securely and in a way that's in line with compliance requirements.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965305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6/4/2021 12:02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Light" panose="020B0502040204020203" pitchFamily="34" charset="0"/>
                <a:cs typeface="Segoe UI Light" panose="020B0502040204020203" pitchFamily="34" charset="0"/>
              </a:rPr>
              <a:t>R</a:t>
            </a:r>
            <a:r>
              <a:rPr lang="en-US" b="0" i="0" dirty="0">
                <a:solidFill>
                  <a:srgbClr val="171717"/>
                </a:solidFill>
                <a:effectLst/>
                <a:latin typeface="Segoe UI" panose="020B0502040204020203" pitchFamily="34" charset="0"/>
              </a:rPr>
              <a:t>etention labels and policies help organizations to manage and govern information by ensuring content is kept only for a required time, and then permanently deleted. Applying retention labels and assigning retention policies helps organizations: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Comply proactively with industry regulations and internal policies</a:t>
            </a:r>
            <a:r>
              <a:rPr lang="en-US" b="0" i="0" dirty="0">
                <a:solidFill>
                  <a:srgbClr val="171717"/>
                </a:solidFill>
                <a:effectLst/>
                <a:latin typeface="Segoe UI" panose="020B0502040204020203" pitchFamily="34" charset="0"/>
              </a:rPr>
              <a:t> that require content to be kept for a minimum time.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Reduce risk when there's litigation or a security breach</a:t>
            </a:r>
            <a:r>
              <a:rPr lang="en-US" b="0" i="0" dirty="0">
                <a:solidFill>
                  <a:srgbClr val="171717"/>
                </a:solidFill>
                <a:effectLst/>
                <a:latin typeface="Segoe UI" panose="020B0502040204020203" pitchFamily="34" charset="0"/>
              </a:rPr>
              <a:t> by permanently deleting old content that the organization is no longer required to keep.</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Ensure users work only with content that's current and relevant to them</a:t>
            </a:r>
            <a:r>
              <a:rPr lang="en-US" b="0" i="0" dirty="0">
                <a:solidFill>
                  <a:srgbClr val="171717"/>
                </a:solidFill>
                <a:effectLst/>
                <a:latin typeface="Segoe UI" panose="020B0502040204020203" pitchFamily="34" charset="0"/>
              </a:rPr>
              <a:t>. When content has retention settings assigned to it, that content remains in its original location. People can continue to work with their documents or mail as if nothing's changed. But if they edit or delete content that's included in the retention policy, a copy of the content is automatically kept in a secure location. The secure locations and the content are not visible to most people. In most cases, people don't even need to know that their content is subject to retention settings.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content has retention settings assigned, it stays in its original location. People can continue to work with their documents or mail as if nothing's changed. But if they edit or delete content that's included in the retention policy, a copy is automatically kept in a secure location. The secure locations and the retained content aren't visible to most people. In most cases, people don't even need to know that their content is subject to retention settings.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Retention settings work with the following different workloads:</a:t>
            </a:r>
          </a:p>
          <a:p>
            <a:pPr marL="171450" indent="-171450"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SharePoint and OneDrive</a:t>
            </a: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Microsoft Teams</a:t>
            </a: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5"/>
              </a:rPr>
              <a:t>Yammer</a:t>
            </a: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Exchange</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using retention policies and retention labels to assign retention settings to content, there are some points to understand about each. Listed below are just a few of the key points. For a more complete list visit </a:t>
            </a:r>
            <a:r>
              <a:rPr lang="en-US" b="0" i="0" u="none" strike="noStrike" dirty="0">
                <a:solidFill>
                  <a:srgbClr val="171717"/>
                </a:solidFill>
                <a:effectLst/>
                <a:latin typeface="Segoe UI" panose="020B0502040204020203" pitchFamily="34" charset="0"/>
                <a:hlinkClick r:id="rId7"/>
              </a:rPr>
              <a:t>Compare capabilities for retention policies and retention labels</a:t>
            </a:r>
            <a:r>
              <a:rPr lang="en-US" b="0" i="0" dirty="0">
                <a:solidFill>
                  <a:srgbClr val="171717"/>
                </a:solidFill>
                <a:effectLst/>
                <a:latin typeface="Segoe UI" panose="020B0502040204020203" pitchFamily="34" charset="0"/>
              </a:rPr>
              <a:t>.</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69115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Organizations of all types require a management solution to manage regulatory, legal, and business-critical records across their corporate data. Records management in Microsoft 365 helps an organization look after their legal obligations. It also helps to demonstrate compliance with regulations, and increases efficiency with regular disposition of items that are no longer required to be kept, no longer of value, or no longer required for business purposes. It provides the following capabilities: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Labeling content as a record.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Migrating and managing retention plans with file plan manager.</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Establishing retention and deletion policies within the record label.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Triggering event-based retention.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Reviewing and validating disposition.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Proof of records deletion.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Exporting information about disposed items.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Setting specific permissions for record manager functions in the organization.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content is labeled as a record, the following happens: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Restrictions are put in place to block certain activities.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Activities are logged.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Proof of disposition is kept at the end of the retention period.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To enable items to be marked as records, an administrator sets up retention labels.</a:t>
            </a: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Items such as documents and emails can then be marked as records based on those retention labels. Items might be marked as records, but they can also be shown as regulatory records. Regulatory records provide other controls and restrictions such as:</a:t>
            </a:r>
          </a:p>
          <a:p>
            <a:pPr algn="l">
              <a:buFont typeface="Arial" panose="020B0604020202020204" pitchFamily="34" charset="0"/>
              <a:buChar char="•"/>
            </a:pPr>
            <a:r>
              <a:rPr lang="en-US" b="0" i="0" dirty="0">
                <a:solidFill>
                  <a:srgbClr val="171717"/>
                </a:solidFill>
                <a:effectLst/>
                <a:latin typeface="Segoe UI" panose="020B0502040204020203" pitchFamily="34" charset="0"/>
              </a:rPr>
              <a:t>A regulatory label can’t be removed when an item has been marked as a regulatory record.</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retention periods can’t be made shorter after the label has been applied.</a:t>
            </a:r>
          </a:p>
          <a:p>
            <a:pPr algn="l"/>
            <a:r>
              <a:rPr lang="en-US" b="0" i="0" dirty="0">
                <a:solidFill>
                  <a:srgbClr val="171717"/>
                </a:solidFill>
                <a:effectLst/>
                <a:latin typeface="Segoe UI" panose="020B0502040204020203" pitchFamily="34" charset="0"/>
              </a:rPr>
              <a:t>For more information on comparing, use the </a:t>
            </a:r>
            <a:r>
              <a:rPr lang="en-US" b="0" i="0" u="none" strike="noStrike" dirty="0">
                <a:solidFill>
                  <a:srgbClr val="171717"/>
                </a:solidFill>
                <a:effectLst/>
                <a:latin typeface="Segoe UI" panose="020B0502040204020203" pitchFamily="34" charset="0"/>
                <a:hlinkClick r:id="rId3"/>
              </a:rPr>
              <a:t>Compare restrictions for what actions are allowed or blocked section</a:t>
            </a:r>
            <a:r>
              <a:rPr lang="en-US" b="0" i="0" dirty="0">
                <a:solidFill>
                  <a:srgbClr val="171717"/>
                </a:solidFill>
                <a:effectLst/>
                <a:latin typeface="Segoe UI" panose="020B0502040204020203" pitchFamily="34" charset="0"/>
              </a:rPr>
              <a:t> of the documentation.</a:t>
            </a:r>
          </a:p>
          <a:p>
            <a:pPr algn="l"/>
            <a:r>
              <a:rPr lang="en-US" b="0" i="0" dirty="0">
                <a:solidFill>
                  <a:srgbClr val="171717"/>
                </a:solidFill>
                <a:effectLst/>
                <a:latin typeface="Segoe UI" panose="020B0502040204020203" pitchFamily="34" charset="0"/>
              </a:rPr>
              <a:t>The most important difference is that if content has been marked as a regulatory record, nobody, not even a global administrator, can remove the label. Marking an item as a regulatory record can have irreversible consequences, and should only be used when necessary. As a result, this option isn’t available by default, and has to be enabled by the administrator using PowerShell.</a:t>
            </a: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endParaRPr lang="en-US" b="1"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Light" panose="020B0502040204020203" pitchFamily="34" charset="0"/>
                <a:cs typeface="Segoe UI Light" panose="020B0502040204020203" pitchFamily="34" charset="0"/>
              </a:rPr>
              <a:t>Common use cases for records management</a:t>
            </a:r>
          </a:p>
          <a:p>
            <a:pPr algn="l"/>
            <a:r>
              <a:rPr lang="en-US" b="0" i="0" dirty="0">
                <a:solidFill>
                  <a:srgbClr val="171717"/>
                </a:solidFill>
                <a:effectLst/>
                <a:latin typeface="Segoe UI Light" panose="020B0502040204020203" pitchFamily="34" charset="0"/>
                <a:cs typeface="Segoe UI Light" panose="020B0502040204020203" pitchFamily="34" charset="0"/>
              </a:rPr>
              <a:t>Microsoft 365’s records management capabilities are flexible. There are different ways in which records management can be used across an organization, including:</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Enabling administrators and users to manually apply retention and deletion actions for documents and emails.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Automatically applying retention and deletion actions to documents and emails.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Enabling site admins to set default retain and delete actions for all content in a SharePoint library, folder, or document set.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Enabling users to automatically apply retain and delete actions to emails by using Outlook rules.</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509560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Light" panose="020B0502040204020203" pitchFamily="34" charset="0"/>
                <a:cs typeface="Segoe UI Light" panose="020B0502040204020203" pitchFamily="34" charset="0"/>
              </a:rPr>
              <a:t>Organizations understand that risks can come from insiders, like contractors, or even employees. There's always a risk that people might share information with competitors after leaving the company. Organizations need to ensure that they’re protected from these kinds of risks.</a:t>
            </a:r>
          </a:p>
          <a:p>
            <a:pPr algn="l"/>
            <a:r>
              <a:rPr lang="en-US" b="0" i="0" dirty="0">
                <a:solidFill>
                  <a:srgbClr val="171717"/>
                </a:solidFill>
                <a:effectLst/>
                <a:latin typeface="Segoe UI Light" panose="020B0502040204020203" pitchFamily="34" charset="0"/>
                <a:cs typeface="Segoe UI Light" panose="020B0502040204020203" pitchFamily="34" charset="0"/>
              </a:rPr>
              <a:t>In this module, you’ll learn how Microsoft 365 capabilities like insider risk management, communication compliance, information barriers, privileged access management, and Customer Lockbox can help you protect your organization.</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18114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Aft>
                <a:spcPts val="0"/>
              </a:spcAft>
              <a:buClrTx/>
              <a:buSzTx/>
              <a:buFontTx/>
              <a:buNone/>
              <a:tabLst/>
              <a:defRPr/>
            </a:pPr>
            <a:r>
              <a:rPr lang="en-US" sz="900" b="1" i="0" dirty="0">
                <a:solidFill>
                  <a:srgbClr val="171717"/>
                </a:solidFill>
                <a:effectLst/>
                <a:latin typeface="+mn-lt"/>
              </a:rPr>
              <a:t>Insider risk management </a:t>
            </a:r>
            <a:r>
              <a:rPr lang="en-US" sz="900" b="0" i="0" dirty="0">
                <a:solidFill>
                  <a:srgbClr val="171717"/>
                </a:solidFill>
                <a:effectLst/>
                <a:latin typeface="+mn-lt"/>
              </a:rPr>
              <a:t>helps detect, investigate, and take action to mitigate internal risks in your organization from scenarios, including data theft by employees, the intentional, or unintentional leak of confidential information, offensive behavior, and more.</a:t>
            </a:r>
          </a:p>
          <a:p>
            <a:pPr marL="0" marR="0" lvl="0" indent="0" algn="l" defTabSz="914367" rtl="0" eaLnBrk="1" fontAlgn="auto" latinLnBrk="0" hangingPunct="1">
              <a:lnSpc>
                <a:spcPct val="100000"/>
              </a:lnSpc>
              <a:spcAft>
                <a:spcPts val="0"/>
              </a:spcAft>
              <a:buClrTx/>
              <a:buSzTx/>
              <a:buFontTx/>
              <a:buNone/>
              <a:tabLst/>
              <a:defRPr/>
            </a:pPr>
            <a:r>
              <a:rPr lang="en-US" sz="900" b="0" i="0" dirty="0">
                <a:solidFill>
                  <a:srgbClr val="171717"/>
                </a:solidFill>
                <a:effectLst/>
                <a:latin typeface="+mn-lt"/>
              </a:rPr>
              <a:t>Workflow:</a:t>
            </a:r>
          </a:p>
          <a:p>
            <a:pPr marL="285750" indent="-285750">
              <a:lnSpc>
                <a:spcPct val="100000"/>
              </a:lnSpc>
              <a:spcAft>
                <a:spcPts val="0"/>
              </a:spcAft>
              <a:buFont typeface="Arial" panose="020B0604020202020204" pitchFamily="34" charset="0"/>
              <a:buChar char="•"/>
            </a:pPr>
            <a:r>
              <a:rPr lang="en-US" sz="900" b="0" i="0" dirty="0">
                <a:solidFill>
                  <a:srgbClr val="171717"/>
                </a:solidFill>
                <a:effectLst/>
                <a:latin typeface="+mn-lt"/>
              </a:rPr>
              <a:t>Insider risk management </a:t>
            </a:r>
            <a:r>
              <a:rPr lang="en-US" sz="900" b="0" i="1" dirty="0">
                <a:solidFill>
                  <a:srgbClr val="171717"/>
                </a:solidFill>
                <a:effectLst/>
                <a:latin typeface="+mn-lt"/>
              </a:rPr>
              <a:t>policies</a:t>
            </a:r>
            <a:r>
              <a:rPr lang="en-US" sz="900" b="0" i="0" dirty="0">
                <a:solidFill>
                  <a:srgbClr val="171717"/>
                </a:solidFill>
                <a:effectLst/>
                <a:latin typeface="+mn-lt"/>
              </a:rPr>
              <a:t> are created.</a:t>
            </a:r>
            <a:r>
              <a:rPr lang="en-US" sz="900" dirty="0">
                <a:latin typeface="+mn-lt"/>
              </a:rPr>
              <a:t> </a:t>
            </a:r>
          </a:p>
          <a:p>
            <a:pPr marL="285750" indent="-285750">
              <a:lnSpc>
                <a:spcPct val="100000"/>
              </a:lnSpc>
              <a:spcAft>
                <a:spcPts val="0"/>
              </a:spcAft>
              <a:buFont typeface="Arial" panose="020B0604020202020204" pitchFamily="34" charset="0"/>
              <a:buChar char="•"/>
            </a:pPr>
            <a:r>
              <a:rPr lang="en-US" sz="900" b="0" i="1" dirty="0">
                <a:solidFill>
                  <a:srgbClr val="171717"/>
                </a:solidFill>
                <a:effectLst/>
                <a:latin typeface="+mn-lt"/>
              </a:rPr>
              <a:t>Alerts</a:t>
            </a:r>
            <a:r>
              <a:rPr lang="en-US" sz="900" b="0" i="0" dirty="0">
                <a:solidFill>
                  <a:srgbClr val="171717"/>
                </a:solidFill>
                <a:effectLst/>
                <a:latin typeface="+mn-lt"/>
              </a:rPr>
              <a:t> are automatically generated by risk indicators that match </a:t>
            </a:r>
            <a:r>
              <a:rPr lang="en-US" sz="900" dirty="0">
                <a:solidFill>
                  <a:srgbClr val="171717"/>
                </a:solidFill>
                <a:latin typeface="+mn-lt"/>
              </a:rPr>
              <a:t>policy conditions.</a:t>
            </a:r>
          </a:p>
          <a:p>
            <a:pPr marL="285750" indent="-285750">
              <a:lnSpc>
                <a:spcPct val="100000"/>
              </a:lnSpc>
              <a:spcAft>
                <a:spcPts val="0"/>
              </a:spcAft>
              <a:buFont typeface="Arial" panose="020B0604020202020204" pitchFamily="34" charset="0"/>
              <a:buChar char="•"/>
            </a:pPr>
            <a:r>
              <a:rPr lang="en-US" sz="900" b="0" i="0" dirty="0">
                <a:solidFill>
                  <a:srgbClr val="171717"/>
                </a:solidFill>
                <a:effectLst/>
                <a:latin typeface="+mn-lt"/>
              </a:rPr>
              <a:t>As part of the </a:t>
            </a:r>
            <a:r>
              <a:rPr lang="en-US" sz="900" b="0" i="1" dirty="0">
                <a:solidFill>
                  <a:srgbClr val="171717"/>
                </a:solidFill>
                <a:effectLst/>
                <a:latin typeface="+mn-lt"/>
              </a:rPr>
              <a:t>triage</a:t>
            </a:r>
            <a:r>
              <a:rPr lang="en-US" sz="900" b="0" i="0" dirty="0">
                <a:solidFill>
                  <a:srgbClr val="171717"/>
                </a:solidFill>
                <a:effectLst/>
                <a:latin typeface="+mn-lt"/>
              </a:rPr>
              <a:t> process, reviewers can view alert details for the policy match.</a:t>
            </a:r>
          </a:p>
          <a:p>
            <a:pPr marL="285750" indent="-285750">
              <a:lnSpc>
                <a:spcPct val="100000"/>
              </a:lnSpc>
              <a:spcAft>
                <a:spcPts val="0"/>
              </a:spcAft>
              <a:buFont typeface="Arial" panose="020B0604020202020204" pitchFamily="34" charset="0"/>
              <a:buChar char="•"/>
            </a:pPr>
            <a:r>
              <a:rPr lang="en-US" sz="900" dirty="0">
                <a:solidFill>
                  <a:srgbClr val="171717"/>
                </a:solidFill>
                <a:latin typeface="+mn-lt"/>
              </a:rPr>
              <a:t>Cases are created for alerts that require  </a:t>
            </a:r>
            <a:r>
              <a:rPr lang="en-US" sz="900" i="1" dirty="0">
                <a:solidFill>
                  <a:srgbClr val="171717"/>
                </a:solidFill>
                <a:latin typeface="+mn-lt"/>
              </a:rPr>
              <a:t>investigation</a:t>
            </a:r>
            <a:r>
              <a:rPr lang="en-US" sz="900" dirty="0">
                <a:solidFill>
                  <a:srgbClr val="171717"/>
                </a:solidFill>
                <a:latin typeface="+mn-lt"/>
              </a:rPr>
              <a:t> into details of the policy match.</a:t>
            </a:r>
          </a:p>
          <a:p>
            <a:pPr marL="285750" indent="-285750">
              <a:lnSpc>
                <a:spcPct val="100000"/>
              </a:lnSpc>
              <a:spcAft>
                <a:spcPts val="0"/>
              </a:spcAft>
              <a:buFont typeface="Arial" panose="020B0604020202020204" pitchFamily="34" charset="0"/>
              <a:buChar char="•"/>
            </a:pPr>
            <a:r>
              <a:rPr lang="en-US" sz="900" dirty="0">
                <a:solidFill>
                  <a:srgbClr val="171717"/>
                </a:solidFill>
                <a:latin typeface="+mn-lt"/>
              </a:rPr>
              <a:t>After cases are investigated, reviewers take </a:t>
            </a:r>
            <a:r>
              <a:rPr lang="en-US" sz="900" i="1" dirty="0">
                <a:solidFill>
                  <a:srgbClr val="171717"/>
                </a:solidFill>
                <a:latin typeface="+mn-lt"/>
              </a:rPr>
              <a:t>action</a:t>
            </a:r>
            <a:r>
              <a:rPr lang="en-US" sz="900" dirty="0">
                <a:solidFill>
                  <a:srgbClr val="171717"/>
                </a:solidFill>
                <a:latin typeface="+mn-lt"/>
              </a:rPr>
              <a:t> to resolve the case.</a:t>
            </a:r>
          </a:p>
          <a:p>
            <a:pPr marL="0" marR="0" lvl="0" indent="0" algn="l" defTabSz="914367" rtl="0" eaLnBrk="1" fontAlgn="auto" latinLnBrk="0" hangingPunct="1">
              <a:lnSpc>
                <a:spcPct val="100000"/>
              </a:lnSpc>
              <a:spcAft>
                <a:spcPts val="0"/>
              </a:spcAft>
              <a:buClrTx/>
              <a:buSzTx/>
              <a:buFontTx/>
              <a:buNone/>
              <a:tabLst/>
              <a:defRPr/>
            </a:pPr>
            <a:endParaRPr lang="en-US" sz="900" dirty="0">
              <a:latin typeface="+mn-lt"/>
            </a:endParaRPr>
          </a:p>
          <a:p>
            <a:pPr marL="0" marR="0" lvl="0" indent="0" algn="l" defTabSz="914367" rtl="0" eaLnBrk="1" fontAlgn="auto" latinLnBrk="0" hangingPunct="1">
              <a:lnSpc>
                <a:spcPct val="100000"/>
              </a:lnSpc>
              <a:spcAft>
                <a:spcPts val="0"/>
              </a:spcAft>
              <a:buClrTx/>
              <a:buSzTx/>
              <a:buFontTx/>
              <a:buNone/>
              <a:tabLst/>
              <a:defRPr/>
            </a:pPr>
            <a:r>
              <a:rPr lang="en-US" sz="900" b="1" dirty="0">
                <a:latin typeface="+mn-lt"/>
              </a:rPr>
              <a:t>Communication compliance </a:t>
            </a:r>
            <a:r>
              <a:rPr lang="en-US" sz="900" dirty="0">
                <a:latin typeface="+mn-lt"/>
              </a:rPr>
              <a:t>helps minimize communication risks by enabling organizations to detect, capture, and take remediation actions for inappropriate messages.</a:t>
            </a:r>
          </a:p>
          <a:p>
            <a:pPr marL="0" marR="0" lvl="0" indent="0" algn="l" defTabSz="914367" rtl="0" eaLnBrk="1" fontAlgn="auto" latinLnBrk="0" hangingPunct="1">
              <a:lnSpc>
                <a:spcPct val="100000"/>
              </a:lnSpc>
              <a:spcAft>
                <a:spcPts val="0"/>
              </a:spcAft>
              <a:buClrTx/>
              <a:buSzTx/>
              <a:buFontTx/>
              <a:buNone/>
              <a:tabLst/>
              <a:defRPr/>
            </a:pPr>
            <a:r>
              <a:rPr lang="en-US" sz="900" dirty="0">
                <a:latin typeface="+mn-lt"/>
              </a:rPr>
              <a:t>Supported services:</a:t>
            </a:r>
          </a:p>
          <a:p>
            <a:pPr marL="285750" indent="-285750">
              <a:lnSpc>
                <a:spcPct val="100000"/>
              </a:lnSpc>
              <a:spcAft>
                <a:spcPts val="0"/>
              </a:spcAft>
              <a:buFont typeface="Arial" panose="020B0604020202020204" pitchFamily="34" charset="0"/>
              <a:buChar char="•"/>
            </a:pPr>
            <a:r>
              <a:rPr lang="en-US" sz="900" b="0" i="0" dirty="0">
                <a:solidFill>
                  <a:srgbClr val="171717"/>
                </a:solidFill>
                <a:effectLst/>
                <a:latin typeface="+mn-lt"/>
              </a:rPr>
              <a:t>Microsoft Teams</a:t>
            </a:r>
          </a:p>
          <a:p>
            <a:pPr marL="285750" indent="-285750">
              <a:lnSpc>
                <a:spcPct val="100000"/>
              </a:lnSpc>
              <a:spcAft>
                <a:spcPts val="0"/>
              </a:spcAft>
              <a:buFont typeface="Arial" panose="020B0604020202020204" pitchFamily="34" charset="0"/>
              <a:buChar char="•"/>
            </a:pPr>
            <a:r>
              <a:rPr lang="en-US" sz="900" b="0" i="0" dirty="0">
                <a:solidFill>
                  <a:srgbClr val="171717"/>
                </a:solidFill>
                <a:effectLst/>
                <a:latin typeface="+mn-lt"/>
              </a:rPr>
              <a:t>Exchange Online</a:t>
            </a:r>
          </a:p>
          <a:p>
            <a:pPr marL="285750" indent="-285750">
              <a:lnSpc>
                <a:spcPct val="100000"/>
              </a:lnSpc>
              <a:spcAft>
                <a:spcPts val="0"/>
              </a:spcAft>
              <a:buFont typeface="Arial" panose="020B0604020202020204" pitchFamily="34" charset="0"/>
              <a:buChar char="•"/>
            </a:pPr>
            <a:r>
              <a:rPr lang="en-US" sz="900" b="0" i="0" dirty="0">
                <a:solidFill>
                  <a:srgbClr val="171717"/>
                </a:solidFill>
                <a:effectLst/>
                <a:latin typeface="+mn-lt"/>
              </a:rPr>
              <a:t>Yammer</a:t>
            </a:r>
          </a:p>
          <a:p>
            <a:pPr marL="285750" indent="-285750">
              <a:lnSpc>
                <a:spcPct val="100000"/>
              </a:lnSpc>
              <a:spcAft>
                <a:spcPts val="0"/>
              </a:spcAft>
              <a:buFont typeface="Arial" panose="020B0604020202020204" pitchFamily="34" charset="0"/>
              <a:buChar char="•"/>
            </a:pPr>
            <a:r>
              <a:rPr lang="en-US" sz="900" b="0" i="0" dirty="0">
                <a:solidFill>
                  <a:srgbClr val="171717"/>
                </a:solidFill>
                <a:effectLst/>
                <a:latin typeface="+mn-lt"/>
              </a:rPr>
              <a:t>third-party communications in an organization</a:t>
            </a:r>
          </a:p>
          <a:p>
            <a:pPr marL="285750" indent="-285750">
              <a:lnSpc>
                <a:spcPct val="100000"/>
              </a:lnSpc>
              <a:spcAft>
                <a:spcPts val="0"/>
              </a:spcAft>
              <a:buFont typeface="Arial" panose="020B0604020202020204" pitchFamily="34" charset="0"/>
              <a:buChar char="•"/>
            </a:pPr>
            <a:endParaRPr lang="en-US" sz="900" b="0" i="0" dirty="0">
              <a:solidFill>
                <a:srgbClr val="171717"/>
              </a:solidFill>
              <a:effectLst/>
              <a:latin typeface="+mn-lt"/>
            </a:endParaRPr>
          </a:p>
          <a:p>
            <a:pPr marL="0" indent="0">
              <a:lnSpc>
                <a:spcPct val="100000"/>
              </a:lnSpc>
              <a:spcAft>
                <a:spcPts val="0"/>
              </a:spcAft>
              <a:buFont typeface="Arial" panose="020B0604020202020204" pitchFamily="34" charset="0"/>
              <a:buNone/>
            </a:pPr>
            <a:r>
              <a:rPr lang="en-US" sz="900" b="0" i="0" dirty="0">
                <a:solidFill>
                  <a:srgbClr val="171717"/>
                </a:solidFill>
                <a:effectLst/>
                <a:latin typeface="+mn-lt"/>
              </a:rPr>
              <a:t>Workflow:</a:t>
            </a:r>
          </a:p>
          <a:p>
            <a:pPr marL="285750" indent="-285750">
              <a:lnSpc>
                <a:spcPct val="100000"/>
              </a:lnSpc>
              <a:spcAft>
                <a:spcPts val="0"/>
              </a:spcAft>
              <a:buFont typeface="Arial" panose="020B0604020202020204" pitchFamily="34" charset="0"/>
              <a:buChar char="•"/>
            </a:pPr>
            <a:r>
              <a:rPr lang="en-US" sz="900" b="0" i="1" dirty="0">
                <a:solidFill>
                  <a:srgbClr val="171717"/>
                </a:solidFill>
                <a:effectLst/>
                <a:latin typeface="+mn-lt"/>
              </a:rPr>
              <a:t>Configure</a:t>
            </a:r>
            <a:r>
              <a:rPr lang="en-US" sz="900" b="0" i="0" dirty="0">
                <a:solidFill>
                  <a:srgbClr val="171717"/>
                </a:solidFill>
                <a:effectLst/>
                <a:latin typeface="+mn-lt"/>
              </a:rPr>
              <a:t> applicable communication compliance policies.</a:t>
            </a:r>
          </a:p>
          <a:p>
            <a:pPr marL="285750" indent="-285750">
              <a:lnSpc>
                <a:spcPct val="100000"/>
              </a:lnSpc>
              <a:spcAft>
                <a:spcPts val="0"/>
              </a:spcAft>
              <a:buFont typeface="Arial" panose="020B0604020202020204" pitchFamily="34" charset="0"/>
              <a:buChar char="•"/>
            </a:pPr>
            <a:r>
              <a:rPr lang="en-US" sz="900" i="1" dirty="0">
                <a:solidFill>
                  <a:srgbClr val="171717"/>
                </a:solidFill>
                <a:latin typeface="+mn-lt"/>
              </a:rPr>
              <a:t>I</a:t>
            </a:r>
            <a:r>
              <a:rPr lang="en-US" sz="900" b="0" i="1" dirty="0">
                <a:solidFill>
                  <a:srgbClr val="171717"/>
                </a:solidFill>
                <a:effectLst/>
                <a:latin typeface="+mn-lt"/>
              </a:rPr>
              <a:t>nvestigate</a:t>
            </a:r>
            <a:r>
              <a:rPr lang="en-US" sz="900" b="0" i="0" dirty="0">
                <a:solidFill>
                  <a:srgbClr val="171717"/>
                </a:solidFill>
                <a:effectLst/>
                <a:latin typeface="+mn-lt"/>
              </a:rPr>
              <a:t> the issues detected when matching communication compliance policies.</a:t>
            </a:r>
          </a:p>
          <a:p>
            <a:pPr marL="285750" indent="-285750">
              <a:lnSpc>
                <a:spcPct val="100000"/>
              </a:lnSpc>
              <a:spcAft>
                <a:spcPts val="0"/>
              </a:spcAft>
              <a:buFont typeface="Arial" panose="020B0604020202020204" pitchFamily="34" charset="0"/>
              <a:buChar char="•"/>
            </a:pPr>
            <a:r>
              <a:rPr lang="en-US" sz="900" b="0" i="1" dirty="0">
                <a:solidFill>
                  <a:srgbClr val="171717"/>
                </a:solidFill>
                <a:effectLst/>
                <a:latin typeface="+mn-lt"/>
              </a:rPr>
              <a:t>Remediate</a:t>
            </a:r>
            <a:r>
              <a:rPr lang="en-US" sz="900" b="0" i="0" dirty="0">
                <a:solidFill>
                  <a:srgbClr val="171717"/>
                </a:solidFill>
                <a:effectLst/>
                <a:latin typeface="+mn-lt"/>
              </a:rPr>
              <a:t> communications compliance issues.</a:t>
            </a:r>
          </a:p>
          <a:p>
            <a:pPr marL="285750" indent="-285750">
              <a:lnSpc>
                <a:spcPct val="100000"/>
              </a:lnSpc>
              <a:spcAft>
                <a:spcPts val="0"/>
              </a:spcAft>
              <a:buFont typeface="Arial" panose="020B0604020202020204" pitchFamily="34" charset="0"/>
              <a:buChar char="•"/>
            </a:pPr>
            <a:r>
              <a:rPr lang="en-US" sz="900" i="1" dirty="0">
                <a:solidFill>
                  <a:srgbClr val="171717"/>
                </a:solidFill>
                <a:effectLst/>
                <a:latin typeface="+mn-lt"/>
              </a:rPr>
              <a:t>Monitor </a:t>
            </a:r>
            <a:r>
              <a:rPr lang="en-US" sz="900" dirty="0">
                <a:solidFill>
                  <a:srgbClr val="171717"/>
                </a:solidFill>
                <a:latin typeface="+mn-lt"/>
              </a:rPr>
              <a:t>issues identified by communication compliance policies, throughout the workflow.</a:t>
            </a:r>
          </a:p>
          <a:p>
            <a:pPr marL="0" indent="0">
              <a:lnSpc>
                <a:spcPct val="100000"/>
              </a:lnSpc>
              <a:spcAft>
                <a:spcPts val="0"/>
              </a:spcAft>
              <a:buFont typeface="Arial" panose="020B0604020202020204" pitchFamily="34" charset="0"/>
              <a:buNone/>
            </a:pPr>
            <a:endParaRPr lang="en-US" sz="900" b="0" i="0" dirty="0">
              <a:solidFill>
                <a:srgbClr val="171717"/>
              </a:solidFill>
              <a:effectLst/>
              <a:latin typeface="+mn-lt"/>
            </a:endParaRPr>
          </a:p>
          <a:p>
            <a:pPr marL="0" lvl="1" indent="0">
              <a:lnSpc>
                <a:spcPct val="100000"/>
              </a:lnSpc>
              <a:spcAft>
                <a:spcPts val="0"/>
              </a:spcAft>
              <a:buNone/>
            </a:pPr>
            <a:r>
              <a:rPr lang="en-US" sz="900" b="1" dirty="0">
                <a:latin typeface="Calibri" panose="020F0502020204030204" pitchFamily="34" charset="0"/>
                <a:cs typeface="Calibri" panose="020F0502020204030204" pitchFamily="34" charset="0"/>
              </a:rPr>
              <a:t>Information barriers </a:t>
            </a:r>
            <a:r>
              <a:rPr lang="en-US" sz="900" dirty="0">
                <a:latin typeface="Calibri" panose="020F0502020204030204" pitchFamily="34" charset="0"/>
                <a:cs typeface="Calibri" panose="020F0502020204030204" pitchFamily="34" charset="0"/>
              </a:rPr>
              <a:t>are policies that admins can configure to prevent individuals or groups from communicating with each other.</a:t>
            </a:r>
          </a:p>
          <a:p>
            <a:pPr marL="285750" lvl="1" indent="-285750">
              <a:lnSpc>
                <a:spcPct val="100000"/>
              </a:lnSpc>
              <a:spcAft>
                <a:spcPts val="0"/>
              </a:spcAft>
              <a:buFont typeface="Arial" panose="020B0604020202020204" pitchFamily="34" charset="0"/>
              <a:buChar char="•"/>
            </a:pPr>
            <a:r>
              <a:rPr lang="en-US" sz="900" dirty="0">
                <a:latin typeface="Calibri" panose="020F0502020204030204" pitchFamily="34" charset="0"/>
                <a:cs typeface="Calibri" panose="020F0502020204030204" pitchFamily="34" charset="0"/>
              </a:rPr>
              <a:t>Only support two-way restrictions</a:t>
            </a:r>
          </a:p>
          <a:p>
            <a:pPr marL="285750" lvl="1" indent="-285750">
              <a:lnSpc>
                <a:spcPct val="100000"/>
              </a:lnSpc>
              <a:spcAft>
                <a:spcPts val="0"/>
              </a:spcAft>
              <a:buFont typeface="Arial" panose="020B0604020202020204" pitchFamily="34" charset="0"/>
              <a:buChar char="•"/>
            </a:pPr>
            <a:r>
              <a:rPr lang="en-US" sz="900" dirty="0">
                <a:solidFill>
                  <a:srgbClr val="171717"/>
                </a:solidFill>
                <a:latin typeface="Calibri" panose="020F0502020204030204" pitchFamily="34" charset="0"/>
                <a:cs typeface="Calibri" panose="020F0502020204030204" pitchFamily="34" charset="0"/>
              </a:rPr>
              <a:t>S</a:t>
            </a:r>
            <a:r>
              <a:rPr lang="en-US" sz="900" b="0" i="0" dirty="0">
                <a:solidFill>
                  <a:srgbClr val="171717"/>
                </a:solidFill>
                <a:effectLst/>
                <a:latin typeface="Calibri" panose="020F0502020204030204" pitchFamily="34" charset="0"/>
                <a:cs typeface="Calibri" panose="020F0502020204030204" pitchFamily="34" charset="0"/>
              </a:rPr>
              <a:t>upported in Microsoft Teams, OneDrive for Business, SharePoint Online, and more.</a:t>
            </a:r>
            <a:endParaRPr lang="en-US" sz="900" dirty="0">
              <a:latin typeface="Calibri" panose="020F0502020204030204" pitchFamily="34" charset="0"/>
              <a:cs typeface="Calibri" panose="020F0502020204030204" pitchFamily="34" charset="0"/>
            </a:endParaRPr>
          </a:p>
          <a:p>
            <a:endParaRPr lang="en-US" dirty="0"/>
          </a:p>
          <a:p>
            <a:r>
              <a:rPr lang="en-US" dirty="0">
                <a:solidFill>
                  <a:srgbClr val="0070C0"/>
                </a:solidFill>
              </a:rPr>
              <a:t>Information barriers In Teams, identifies and prevents the following kinds of unauthorized communications:</a:t>
            </a:r>
          </a:p>
          <a:p>
            <a:pPr marL="285750" indent="-285750">
              <a:spcAft>
                <a:spcPts val="400"/>
              </a:spcAft>
              <a:buFont typeface="Arial" panose="020B0604020202020204" pitchFamily="34" charset="0"/>
              <a:buChar char="•"/>
            </a:pPr>
            <a:r>
              <a:rPr lang="en-US" sz="900" b="0" dirty="0">
                <a:latin typeface="+mn-lt"/>
              </a:rPr>
              <a:t>Searching for a user,</a:t>
            </a:r>
          </a:p>
          <a:p>
            <a:pPr marL="285750" indent="-285750">
              <a:spcAft>
                <a:spcPts val="400"/>
              </a:spcAft>
              <a:buFont typeface="Arial" panose="020B0604020202020204" pitchFamily="34" charset="0"/>
              <a:buChar char="•"/>
            </a:pPr>
            <a:r>
              <a:rPr lang="en-US" sz="900" b="0" dirty="0">
                <a:latin typeface="+mn-lt"/>
              </a:rPr>
              <a:t>Adding a member to a team</a:t>
            </a:r>
          </a:p>
          <a:p>
            <a:pPr marL="285750" indent="-285750">
              <a:spcAft>
                <a:spcPts val="400"/>
              </a:spcAft>
              <a:buFont typeface="Arial" panose="020B0604020202020204" pitchFamily="34" charset="0"/>
              <a:buChar char="•"/>
            </a:pPr>
            <a:r>
              <a:rPr lang="en-US" sz="900" b="0" dirty="0"/>
              <a:t>C</a:t>
            </a:r>
            <a:r>
              <a:rPr lang="en-US" sz="900" b="0" dirty="0">
                <a:latin typeface="+mn-lt"/>
              </a:rPr>
              <a:t>hat session, group chat</a:t>
            </a:r>
          </a:p>
          <a:p>
            <a:pPr marL="285750" indent="-285750">
              <a:spcAft>
                <a:spcPts val="400"/>
              </a:spcAft>
              <a:buFont typeface="Arial" panose="020B0604020202020204" pitchFamily="34" charset="0"/>
              <a:buChar char="•"/>
            </a:pPr>
            <a:r>
              <a:rPr lang="en-US" sz="900" b="0" dirty="0">
                <a:latin typeface="+mn-lt"/>
              </a:rPr>
              <a:t>Inviting someone to join a meeting</a:t>
            </a:r>
          </a:p>
          <a:p>
            <a:pPr marL="285750" indent="-285750">
              <a:spcAft>
                <a:spcPts val="400"/>
              </a:spcAft>
              <a:buFont typeface="Arial" panose="020B0604020202020204" pitchFamily="34" charset="0"/>
              <a:buChar char="•"/>
            </a:pPr>
            <a:r>
              <a:rPr lang="en-US" sz="900" b="0" dirty="0">
                <a:latin typeface="+mn-lt"/>
              </a:rPr>
              <a:t>Sharing a screen, placing a call</a:t>
            </a:r>
          </a:p>
          <a:p>
            <a:pPr marL="285750" indent="-285750">
              <a:spcAft>
                <a:spcPts val="400"/>
              </a:spcAft>
              <a:buFont typeface="Arial" panose="020B0604020202020204" pitchFamily="34" charset="0"/>
              <a:buChar char="•"/>
            </a:pPr>
            <a:r>
              <a:rPr lang="en-US" sz="900" b="0" dirty="0">
                <a:latin typeface="+mn-lt"/>
              </a:rPr>
              <a:t>Sharing a file with another user</a:t>
            </a:r>
          </a:p>
          <a:p>
            <a:pPr marL="285750" indent="-285750">
              <a:spcAft>
                <a:spcPts val="400"/>
              </a:spcAft>
              <a:buFont typeface="Arial" panose="020B0604020202020204" pitchFamily="34" charset="0"/>
              <a:buChar char="•"/>
            </a:pPr>
            <a:r>
              <a:rPr lang="en-US" sz="900" b="0" dirty="0">
                <a:latin typeface="+mn-lt"/>
              </a:rPr>
              <a:t>Access to file through sharing link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27072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1" dirty="0">
                <a:latin typeface="+mn-lt"/>
              </a:rPr>
              <a:t>Privileged Access Management</a:t>
            </a:r>
          </a:p>
          <a:p>
            <a:pPr marL="285750" lvl="1" indent="-285750">
              <a:spcBef>
                <a:spcPts val="0"/>
              </a:spcBef>
              <a:spcAft>
                <a:spcPts val="1200"/>
              </a:spcAft>
              <a:buFont typeface="Arial" panose="020B0604020202020204" pitchFamily="34" charset="0"/>
              <a:buChar char="•"/>
            </a:pPr>
            <a:r>
              <a:rPr lang="en-US" sz="900" dirty="0"/>
              <a:t>Allow granular access control over privileged admin tasks in Microsoft 365. </a:t>
            </a:r>
          </a:p>
          <a:p>
            <a:pPr marL="285750" lvl="1" indent="-285750">
              <a:spcBef>
                <a:spcPts val="0"/>
              </a:spcBef>
              <a:spcAft>
                <a:spcPts val="1200"/>
              </a:spcAft>
              <a:buFont typeface="Arial" panose="020B0604020202020204" pitchFamily="34" charset="0"/>
              <a:buChar char="•"/>
            </a:pPr>
            <a:r>
              <a:rPr lang="en-US" sz="900" b="0" i="0" dirty="0">
                <a:solidFill>
                  <a:srgbClr val="171717"/>
                </a:solidFill>
                <a:effectLst/>
                <a:latin typeface="Segoe UI" panose="020B0502040204020203" pitchFamily="34" charset="0"/>
              </a:rPr>
              <a:t>Require just-in-time access to complete elevated tasks through a highly scoped and time-bound approval workflow</a:t>
            </a:r>
            <a:endParaRPr lang="en-US" sz="900" dirty="0"/>
          </a:p>
          <a:p>
            <a:pPr marL="285750" lvl="1" indent="-285750">
              <a:spcBef>
                <a:spcPts val="0"/>
              </a:spcBef>
              <a:spcAft>
                <a:spcPts val="1200"/>
              </a:spcAft>
              <a:buFont typeface="Arial" panose="020B0604020202020204" pitchFamily="34" charset="0"/>
              <a:buChar char="•"/>
            </a:pPr>
            <a:r>
              <a:rPr lang="en-US" sz="900" dirty="0"/>
              <a:t>Help protect organizations from breaches that use existing privileged admin accounts.</a:t>
            </a:r>
          </a:p>
          <a:p>
            <a:pPr marL="285750" lvl="1" indent="-285750">
              <a:spcBef>
                <a:spcPts val="0"/>
              </a:spcBef>
              <a:spcAft>
                <a:spcPts val="1200"/>
              </a:spcAft>
              <a:buFont typeface="Arial" panose="020B0604020202020204" pitchFamily="34" charset="0"/>
              <a:buChar char="•"/>
            </a:pPr>
            <a:endParaRPr lang="en-US" sz="900" dirty="0"/>
          </a:p>
          <a:p>
            <a:pPr>
              <a:spcBef>
                <a:spcPts val="1200"/>
              </a:spcBef>
              <a:spcAft>
                <a:spcPts val="600"/>
              </a:spcAft>
            </a:pPr>
            <a:r>
              <a:rPr lang="en-US" sz="1600" dirty="0">
                <a:solidFill>
                  <a:srgbClr val="0070C0"/>
                </a:solidFill>
              </a:rPr>
              <a:t>Workflow</a:t>
            </a:r>
          </a:p>
          <a:p>
            <a:pPr marL="342900" lvl="1" indent="-342900">
              <a:spcBef>
                <a:spcPts val="0"/>
              </a:spcBef>
              <a:spcAft>
                <a:spcPts val="600"/>
              </a:spcAft>
              <a:buFont typeface="+mj-lt"/>
              <a:buAutoNum type="arabicPeriod"/>
            </a:pPr>
            <a:r>
              <a:rPr lang="en-US" sz="1400" dirty="0"/>
              <a:t>Configure a privileged access policy</a:t>
            </a:r>
          </a:p>
          <a:p>
            <a:pPr marL="342900" lvl="1" indent="-342900">
              <a:spcBef>
                <a:spcPts val="0"/>
              </a:spcBef>
              <a:spcAft>
                <a:spcPts val="600"/>
              </a:spcAft>
              <a:buFont typeface="+mj-lt"/>
              <a:buAutoNum type="arabicPeriod"/>
            </a:pPr>
            <a:r>
              <a:rPr lang="en-US" sz="1400" dirty="0"/>
              <a:t>Access request </a:t>
            </a:r>
          </a:p>
          <a:p>
            <a:pPr marL="342900" lvl="1" indent="-342900">
              <a:spcBef>
                <a:spcPts val="0"/>
              </a:spcBef>
              <a:spcAft>
                <a:spcPts val="600"/>
              </a:spcAft>
              <a:buFont typeface="+mj-lt"/>
              <a:buAutoNum type="arabicPeriod"/>
            </a:pPr>
            <a:r>
              <a:rPr lang="en-US" sz="1400" dirty="0"/>
              <a:t>Access approval </a:t>
            </a:r>
          </a:p>
          <a:p>
            <a:pPr marL="342900" lvl="1" indent="-342900">
              <a:spcBef>
                <a:spcPts val="0"/>
              </a:spcBef>
              <a:spcAft>
                <a:spcPts val="600"/>
              </a:spcAft>
              <a:buFont typeface="+mj-lt"/>
              <a:buAutoNum type="arabicPeriod"/>
            </a:pPr>
            <a:r>
              <a:rPr lang="en-US" sz="1400" dirty="0"/>
              <a:t>Access processing</a:t>
            </a:r>
          </a:p>
          <a:p>
            <a:pPr marL="0" lvl="1" indent="0">
              <a:spcBef>
                <a:spcPts val="0"/>
              </a:spcBef>
              <a:spcAft>
                <a:spcPts val="1200"/>
              </a:spcAft>
              <a:buFont typeface="Arial" panose="020B0604020202020204" pitchFamily="34" charset="0"/>
              <a:buNone/>
            </a:pPr>
            <a:endParaRPr lang="en-US" sz="900" dirty="0"/>
          </a:p>
          <a:p>
            <a:pPr marL="0" indent="0">
              <a:buFont typeface="Arial" panose="020B0604020202020204" pitchFamily="34" charset="0"/>
              <a:buNone/>
            </a:pPr>
            <a:endParaRPr lang="en-US" sz="900" dirty="0">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i="0" dirty="0">
                <a:solidFill>
                  <a:srgbClr val="171717"/>
                </a:solidFill>
                <a:effectLst/>
              </a:rPr>
              <a:t>Customer Lockbox </a:t>
            </a:r>
            <a:r>
              <a:rPr lang="en-US" sz="900" b="0" i="0" dirty="0">
                <a:solidFill>
                  <a:srgbClr val="171717"/>
                </a:solidFill>
                <a:effectLst/>
              </a:rPr>
              <a:t>ensures that Microsoft can't access customer content to perform a service operation without explicit approval from the customer.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71717"/>
                </a:solidFill>
                <a:effectLst/>
              </a:rPr>
              <a:t>Supported services:</a:t>
            </a:r>
          </a:p>
          <a:p>
            <a:pPr marL="285750" indent="-285750">
              <a:buFont typeface="Arial" panose="020B0604020202020204" pitchFamily="34" charset="0"/>
              <a:buChar char="•"/>
            </a:pPr>
            <a:r>
              <a:rPr lang="en-US" sz="900" b="0" i="0" dirty="0">
                <a:solidFill>
                  <a:srgbClr val="171717"/>
                </a:solidFill>
                <a:effectLst/>
                <a:latin typeface="Segoe UI" panose="020B0502040204020203" pitchFamily="34" charset="0"/>
              </a:rPr>
              <a:t>Exchange Online</a:t>
            </a:r>
          </a:p>
          <a:p>
            <a:pPr marL="285750" indent="-285750">
              <a:buFont typeface="Arial" panose="020B0604020202020204" pitchFamily="34" charset="0"/>
              <a:buChar char="•"/>
            </a:pPr>
            <a:r>
              <a:rPr lang="en-US" sz="900" dirty="0">
                <a:solidFill>
                  <a:srgbClr val="171717"/>
                </a:solidFill>
                <a:latin typeface="Segoe UI" panose="020B0502040204020203" pitchFamily="34" charset="0"/>
              </a:rPr>
              <a:t>OneDrive for Business</a:t>
            </a:r>
            <a:endParaRPr lang="en-US" sz="900" b="0" i="0" dirty="0">
              <a:solidFill>
                <a:srgbClr val="171717"/>
              </a:solidFill>
              <a:effectLst/>
              <a:latin typeface="Segoe UI" panose="020B0502040204020203" pitchFamily="34" charset="0"/>
            </a:endParaRPr>
          </a:p>
          <a:p>
            <a:pPr marL="285750" indent="-285750">
              <a:buFont typeface="Arial" panose="020B0604020202020204" pitchFamily="34" charset="0"/>
              <a:buChar char="•"/>
            </a:pPr>
            <a:r>
              <a:rPr lang="en-US" sz="900" b="0" i="0" dirty="0">
                <a:solidFill>
                  <a:srgbClr val="171717"/>
                </a:solidFill>
                <a:effectLst/>
                <a:latin typeface="Segoe UI" panose="020B0502040204020203" pitchFamily="34" charset="0"/>
              </a:rPr>
              <a:t>SharePoint Online</a:t>
            </a:r>
            <a:endParaRPr lang="en-US" sz="900" dirty="0">
              <a:solidFill>
                <a:srgbClr val="171717"/>
              </a:solidFill>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91195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83729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Light" panose="020B0502040204020203" pitchFamily="34" charset="0"/>
                <a:cs typeface="Segoe UI Light" panose="020B0502040204020203" pitchFamily="34" charset="0"/>
              </a:rPr>
              <a:t>The Content Search eDiscovery tool, accessible from the compliance center in Office 365 or Microsoft 365, enables search for in-place items such as email, documents, and instant messaging conversations in your organization. Search for items is supported in the following services: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Exchange Online mailboxes and public folders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SharePoint Online sites and OneDrive for Business accounts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Skype for Business conversations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Microsoft Teams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Microsoft 365 Groups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Yammer Groups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have access to the content search page to run searches and preview and export results, an administrator, compliance officer, or eDiscovery manager must be a member of the eDiscovery Manager role group in the Security and Compliance Center. For more information, visit </a:t>
            </a:r>
            <a:r>
              <a:rPr lang="en-US" b="0" i="0" u="none" strike="noStrike" dirty="0">
                <a:solidFill>
                  <a:srgbClr val="171717"/>
                </a:solidFill>
                <a:effectLst/>
                <a:latin typeface="Segoe UI" panose="020B0502040204020203" pitchFamily="34" charset="0"/>
                <a:hlinkClick r:id="rId3"/>
              </a:rPr>
              <a:t>Assign eDiscovery permissions</a:t>
            </a:r>
            <a:r>
              <a:rPr lang="en-US" b="0" i="0" dirty="0">
                <a:solidFill>
                  <a:srgbClr val="171717"/>
                </a:solidFill>
                <a:effectLst/>
                <a:latin typeface="Segoe UI" panose="020B0502040204020203" pitchFamily="34" charset="0"/>
              </a:rPr>
              <a:t>.</a:t>
            </a:r>
          </a:p>
          <a:p>
            <a:pPr marL="0" indent="0" algn="l">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To start using the Content Search tool, you must choose content locations to search and configure a keyword query to find specific items. Or the user can just leave the query blank and return all items in the target locations. Examples of some of the capabilities for running a search include: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Build search queries and use conditions</a:t>
            </a:r>
            <a:r>
              <a:rPr lang="en-US" b="0" i="0" dirty="0">
                <a:solidFill>
                  <a:srgbClr val="171717"/>
                </a:solidFill>
                <a:effectLst/>
                <a:latin typeface="Segoe UI" panose="020B0502040204020203" pitchFamily="34" charset="0"/>
              </a:rPr>
              <a:t> to narrow your search.</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Configure search permissions filtering</a:t>
            </a:r>
            <a:r>
              <a:rPr lang="en-US" b="0" i="0" dirty="0">
                <a:solidFill>
                  <a:srgbClr val="171717"/>
                </a:solidFill>
                <a:effectLst/>
                <a:latin typeface="Segoe UI" panose="020B0502040204020203" pitchFamily="34" charset="0"/>
              </a:rPr>
              <a:t> so that an eDiscovery manager can only search for a subset of mailboxes or sites in your organization.</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Run an ID list search</a:t>
            </a:r>
            <a:r>
              <a:rPr lang="en-US" b="0" i="0" dirty="0">
                <a:solidFill>
                  <a:srgbClr val="171717"/>
                </a:solidFill>
                <a:effectLst/>
                <a:latin typeface="Segoe UI" panose="020B0502040204020203" pitchFamily="34" charset="0"/>
              </a:rPr>
              <a:t> to search for specific mailbox email messages and other mailbox items using a list of Exchange IDs.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Search for Teams chat data</a:t>
            </a:r>
            <a:r>
              <a:rPr lang="en-US" b="0" i="0" dirty="0">
                <a:solidFill>
                  <a:srgbClr val="171717"/>
                </a:solidFill>
                <a:effectLst/>
                <a:latin typeface="Segoe UI" panose="020B0502040204020203" pitchFamily="34" charset="0"/>
              </a:rPr>
              <a:t> across on-premises users.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View keyword statistics</a:t>
            </a:r>
            <a:r>
              <a:rPr lang="en-US" b="0" i="0" dirty="0">
                <a:solidFill>
                  <a:srgbClr val="171717"/>
                </a:solidFill>
                <a:effectLst/>
                <a:latin typeface="Segoe UI" panose="020B0502040204020203" pitchFamily="34" charset="0"/>
              </a:rPr>
              <a:t> for the results of a search and then refine the query if necessary.</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Search for third-party data</a:t>
            </a:r>
            <a:r>
              <a:rPr lang="en-US" b="0" i="0" dirty="0">
                <a:solidFill>
                  <a:srgbClr val="171717"/>
                </a:solidFill>
                <a:effectLst/>
                <a:latin typeface="Segoe UI" panose="020B0502040204020203" pitchFamily="34" charset="0"/>
              </a:rPr>
              <a:t> that your organization has imported to Microsoft 365.</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Preserve Bcc recipients</a:t>
            </a:r>
            <a:r>
              <a:rPr lang="en-US" b="0" i="0" dirty="0">
                <a:solidFill>
                  <a:srgbClr val="171717"/>
                </a:solidFill>
                <a:effectLst/>
                <a:latin typeface="Segoe UI" panose="020B0502040204020203" pitchFamily="34" charset="0"/>
              </a:rPr>
              <a:t> to follow regulatory compliance and eDiscovery requirements that may require organizations to preserve mailbox content, including the ability to search for and reproduce details about all recipients of a message, not just those on the "to" and "cc" list.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Complete actions on content</a:t>
            </a:r>
          </a:p>
          <a:p>
            <a:pPr algn="l"/>
            <a:r>
              <a:rPr lang="en-US" b="0" i="0" dirty="0">
                <a:solidFill>
                  <a:srgbClr val="171717"/>
                </a:solidFill>
                <a:effectLst/>
                <a:latin typeface="Segoe UI" panose="020B0502040204020203" pitchFamily="34" charset="0"/>
              </a:rPr>
              <a:t>After you run a search and refine it as necessary, the next step is to do something with the results returned by the search. You can export and download the results to your local computer or, if there is an email-based attack, you can delete the results of a search from user mailboxes. You can also use scripts for advanced scenarios. Sometimes you have to do more advanced, complex, and repetitive content search tasks. To help make this easier, Microsoft has created a number of Security and Compliance Center PowerShell scripts to help complete complex content search-related tasks. Some of these scripts include: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Search-specific mailbox and site folders</a:t>
            </a:r>
            <a:r>
              <a:rPr lang="en-US" b="0" i="0" dirty="0">
                <a:solidFill>
                  <a:srgbClr val="171717"/>
                </a:solidFill>
                <a:effectLst/>
                <a:latin typeface="Segoe UI" panose="020B0502040204020203" pitchFamily="34" charset="0"/>
              </a:rPr>
              <a:t> (called a targeted collection) when you're confident that items responsive to a case are located in that folder.</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Search the mailbox and OneDrive location</a:t>
            </a:r>
            <a:r>
              <a:rPr lang="en-US" b="0" i="0" dirty="0">
                <a:solidFill>
                  <a:srgbClr val="171717"/>
                </a:solidFill>
                <a:effectLst/>
                <a:latin typeface="Segoe UI" panose="020B0502040204020203" pitchFamily="34" charset="0"/>
              </a:rPr>
              <a:t> for a list of users.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Create, report on, and delete multiple searches</a:t>
            </a:r>
            <a:r>
              <a:rPr lang="en-US" b="0" i="0" dirty="0">
                <a:solidFill>
                  <a:srgbClr val="171717"/>
                </a:solidFill>
                <a:effectLst/>
                <a:latin typeface="Segoe UI" panose="020B0502040204020203" pitchFamily="34" charset="0"/>
              </a:rPr>
              <a:t> to quickly and efficiently identify, and cull search data.</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Clone a content search</a:t>
            </a:r>
            <a:r>
              <a:rPr lang="en-US" b="0" i="0" dirty="0">
                <a:solidFill>
                  <a:srgbClr val="171717"/>
                </a:solidFill>
                <a:effectLst/>
                <a:latin typeface="Segoe UI" panose="020B0502040204020203" pitchFamily="34" charset="0"/>
              </a:rPr>
              <a:t> and quickly compare the results of different keyword search queries run on the same content locations; or use the script to save time by not having to reenter a large number of content locations when you create a new search.</a:t>
            </a:r>
          </a:p>
          <a:p>
            <a:pPr algn="l"/>
            <a:r>
              <a:rPr lang="en-US" b="0" i="0" dirty="0">
                <a:solidFill>
                  <a:srgbClr val="171717"/>
                </a:solidFill>
                <a:effectLst/>
                <a:latin typeface="Segoe UI" panose="020B0502040204020203" pitchFamily="34" charset="0"/>
              </a:rPr>
              <a:t>Content Search is easy to use, but it's also a powerful tool. To learn more, visit the </a:t>
            </a:r>
            <a:r>
              <a:rPr lang="en-US" b="0" i="0" u="none" strike="noStrike" dirty="0">
                <a:solidFill>
                  <a:srgbClr val="171717"/>
                </a:solidFill>
                <a:effectLst/>
                <a:latin typeface="Segoe UI" panose="020B0502040204020203" pitchFamily="34" charset="0"/>
                <a:hlinkClick r:id="rId4"/>
              </a:rPr>
              <a:t>content search overview</a:t>
            </a:r>
            <a:r>
              <a:rPr lang="en-US" b="0" i="0" dirty="0">
                <a:solidFill>
                  <a:srgbClr val="171717"/>
                </a:solidFill>
                <a:effectLst/>
                <a:latin typeface="Segoe UI" panose="020B0502040204020203" pitchFamily="34" charset="0"/>
              </a:rPr>
              <a:t>.</a:t>
            </a:r>
          </a:p>
          <a:p>
            <a:br>
              <a:rPr lang="en-US" b="0" i="0" dirty="0">
                <a:solidFill>
                  <a:srgbClr val="171717"/>
                </a:solidFill>
                <a:effectLst/>
                <a:latin typeface="Segoe UI" panose="020B0502040204020203" pitchFamily="34" charset="0"/>
              </a:rPr>
            </a:br>
            <a:endParaRPr lang="en-US" b="0" i="0" dirty="0">
              <a:solidFill>
                <a:srgbClr val="171717"/>
              </a:solidFill>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70011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6774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Core Audit:</a:t>
            </a:r>
          </a:p>
          <a:p>
            <a:pPr algn="l"/>
            <a:r>
              <a:rPr lang="en-US" b="0" i="0" dirty="0">
                <a:solidFill>
                  <a:srgbClr val="171717"/>
                </a:solidFill>
                <a:effectLst/>
                <a:latin typeface="Segoe UI Light" panose="020B0502040204020203" pitchFamily="34" charset="0"/>
                <a:cs typeface="Segoe UI Light" panose="020B0502040204020203" pitchFamily="34" charset="0"/>
              </a:rPr>
              <a:t>Searching the audit log requires the search capability to be turned on, and for the user doing the search to be assigned the appropriate role. The search criteria can be configured based on:</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Activities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Start date and end date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Users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File, folder, or site</a:t>
            </a:r>
          </a:p>
          <a:p>
            <a:pPr marL="0" indent="0" algn="l">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pPr marL="0" indent="0" algn="l">
              <a:buFont typeface="Arial" panose="020B0604020202020204" pitchFamily="34" charset="0"/>
              <a:buNone/>
            </a:pPr>
            <a:r>
              <a:rPr lang="en-US" b="0" i="0" dirty="0">
                <a:solidFill>
                  <a:srgbClr val="171717"/>
                </a:solidFill>
                <a:effectLst/>
                <a:latin typeface="Segoe UI Light" panose="020B0502040204020203" pitchFamily="34" charset="0"/>
                <a:cs typeface="Segoe UI Light" panose="020B0502040204020203" pitchFamily="34" charset="0"/>
              </a:rPr>
              <a:t>The results of the audit log search, which can be filtered and exported to a CSV</a:t>
            </a:r>
          </a:p>
          <a:p>
            <a:pPr marL="0" indent="0" algn="l">
              <a:buFont typeface="Arial" panose="020B0604020202020204" pitchFamily="34" charset="0"/>
              <a:buNone/>
            </a:pPr>
            <a:endParaRPr lang="en-US" dirty="0"/>
          </a:p>
          <a:p>
            <a:r>
              <a:rPr lang="en-US" b="1" dirty="0"/>
              <a:t>Advanced Audit:</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Long-term retention of audit logs - </a:t>
            </a:r>
            <a:r>
              <a:rPr lang="en-US" b="0" i="0" dirty="0">
                <a:solidFill>
                  <a:srgbClr val="171717"/>
                </a:solidFill>
                <a:effectLst/>
                <a:latin typeface="Segoe UI" panose="020B0502040204020203" pitchFamily="34" charset="0"/>
              </a:rPr>
              <a:t>Advanced Audit keeps all Exchange, SharePoint, and Azure Active Directory audit records for one year. Keeping audit records for longer periods can help with ongoing forensic or compliance investigations. Microsoft is planning to release the capability to keep audit logs for 10 years. The 10-year retention of audit logs helps support long-running investigations and respond to regulatory, legal, and internal obligations.</a:t>
            </a:r>
          </a:p>
          <a:p>
            <a:pPr marL="171450" indent="-171450" algn="l">
              <a:buFont typeface="Arial" panose="020B0604020202020204" pitchFamily="34" charset="0"/>
              <a:buChar char="•"/>
            </a:pPr>
            <a:endParaRPr lang="en-US" b="1" i="0" dirty="0">
              <a:solidFill>
                <a:srgbClr val="171717"/>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Access to crucial events for investigations - </a:t>
            </a:r>
            <a:r>
              <a:rPr lang="en-US" b="0" i="0" dirty="0">
                <a:solidFill>
                  <a:srgbClr val="171717"/>
                </a:solidFill>
                <a:effectLst/>
                <a:latin typeface="Segoe UI" panose="020B0502040204020203" pitchFamily="34" charset="0"/>
              </a:rPr>
              <a:t>Advanced Auditing helps organizations to conduct forensic and compliance investigations by providing access to crucial events, such as when mail items were accessed, when mail items were replied to and forwarded, and when and what a user searched for in Exchange Online and SharePoint Online. These crucial events can help admins and users investigate possible breaches and determine the scope of compromise. </a:t>
            </a:r>
          </a:p>
          <a:p>
            <a:pPr marL="171450" indent="-171450"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Advanced Auditing provides the following crucial events:</a:t>
            </a:r>
          </a:p>
          <a:p>
            <a:pPr marL="384432" lvl="1" indent="-171450" algn="l">
              <a:buFont typeface="Arial" panose="020B0604020202020204" pitchFamily="34" charset="0"/>
              <a:buChar char="•"/>
            </a:pPr>
            <a:r>
              <a:rPr lang="en-US" b="1" i="0" dirty="0">
                <a:solidFill>
                  <a:srgbClr val="171717"/>
                </a:solidFill>
                <a:effectLst/>
                <a:latin typeface="Segoe UI" panose="020B0502040204020203" pitchFamily="34" charset="0"/>
              </a:rPr>
              <a:t>MailItemsAccessed</a:t>
            </a:r>
            <a:r>
              <a:rPr lang="en-US" b="0" i="0" dirty="0">
                <a:solidFill>
                  <a:srgbClr val="171717"/>
                </a:solidFill>
                <a:effectLst/>
                <a:latin typeface="Segoe UI" panose="020B0502040204020203" pitchFamily="34" charset="0"/>
              </a:rPr>
              <a:t> - The MailItemsAccessed event is a mailbox auditing action that's triggered when mail data is accessed by mail protocols and mail clients. The MailItemsAccessed action can help investigators identify data breaches and determine the scope of messages that may have been compromised.</a:t>
            </a:r>
          </a:p>
          <a:p>
            <a:pPr marL="384432" lvl="1" indent="-171450" algn="l">
              <a:buFont typeface="Arial" panose="020B0604020202020204" pitchFamily="34" charset="0"/>
              <a:buChar char="•"/>
            </a:pPr>
            <a:r>
              <a:rPr lang="en-US" b="1" i="0" dirty="0">
                <a:solidFill>
                  <a:srgbClr val="171717"/>
                </a:solidFill>
                <a:effectLst/>
                <a:latin typeface="Segoe UI" panose="020B0502040204020203" pitchFamily="34" charset="0"/>
              </a:rPr>
              <a:t>Send</a:t>
            </a:r>
            <a:r>
              <a:rPr lang="en-US" b="0" i="0" dirty="0">
                <a:solidFill>
                  <a:srgbClr val="171717"/>
                </a:solidFill>
                <a:effectLst/>
                <a:latin typeface="Segoe UI" panose="020B0502040204020203" pitchFamily="34" charset="0"/>
              </a:rPr>
              <a:t> - The Send event is also a mailbox auditing action and is triggered when a user does one of the following actions:</a:t>
            </a:r>
          </a:p>
          <a:p>
            <a:pPr marL="743739" lvl="2" indent="-171450" algn="l"/>
            <a:r>
              <a:rPr lang="en-US" b="0" i="0" dirty="0">
                <a:solidFill>
                  <a:srgbClr val="171717"/>
                </a:solidFill>
                <a:effectLst/>
                <a:latin typeface="Segoe UI" panose="020B0502040204020203" pitchFamily="34" charset="0"/>
              </a:rPr>
              <a:t>Sends an email message</a:t>
            </a:r>
          </a:p>
          <a:p>
            <a:pPr marL="743739" lvl="2" indent="-171450" algn="l"/>
            <a:r>
              <a:rPr lang="en-US" b="0" i="0" dirty="0">
                <a:solidFill>
                  <a:srgbClr val="171717"/>
                </a:solidFill>
                <a:effectLst/>
                <a:latin typeface="Segoe UI" panose="020B0502040204020203" pitchFamily="34" charset="0"/>
              </a:rPr>
              <a:t>Replies to an email message</a:t>
            </a:r>
          </a:p>
          <a:p>
            <a:pPr marL="743739" lvl="2" indent="-171450" algn="l"/>
            <a:r>
              <a:rPr lang="en-US" b="0" i="0" dirty="0">
                <a:solidFill>
                  <a:srgbClr val="171717"/>
                </a:solidFill>
                <a:effectLst/>
                <a:latin typeface="Segoe UI" panose="020B0502040204020203" pitchFamily="34" charset="0"/>
              </a:rPr>
              <a:t>Forwards an email message</a:t>
            </a:r>
          </a:p>
          <a:p>
            <a:pPr marL="328071" lvl="2" indent="0" algn="l">
              <a:buFont typeface="Arial" panose="020B0604020202020204" pitchFamily="34" charset="0"/>
              <a:buNone/>
            </a:pPr>
            <a:r>
              <a:rPr lang="en-US" b="0" i="0" dirty="0">
                <a:solidFill>
                  <a:srgbClr val="171717"/>
                </a:solidFill>
                <a:effectLst/>
                <a:latin typeface="Segoe UI" panose="020B0502040204020203" pitchFamily="34" charset="0"/>
              </a:rPr>
              <a:t>Investigators can use the Send event to identify emails sent from a compromised account. The audit record for a Send event contains information about the message. The actual content of the message isn't displayed. However, information such as when the message was sent, the InternetMessage ID, the subject line, and if the message contained attachments, are accessible. This auditing information can help investigators identify information about email messages sent from a compromised account or sent by an attacker.</a:t>
            </a:r>
          </a:p>
          <a:p>
            <a:pPr marL="384432" lvl="1" indent="-171450" algn="l">
              <a:buFont typeface="Arial" panose="020B0604020202020204" pitchFamily="34" charset="0"/>
              <a:buChar char="•"/>
            </a:pPr>
            <a:r>
              <a:rPr lang="en-US" b="1" i="0" dirty="0">
                <a:solidFill>
                  <a:srgbClr val="171717"/>
                </a:solidFill>
                <a:effectLst/>
                <a:latin typeface="Segoe UI" panose="020B0502040204020203" pitchFamily="34" charset="0"/>
              </a:rPr>
              <a:t>SearchQueryInitiatedExchange</a:t>
            </a:r>
            <a:r>
              <a:rPr lang="en-US" b="0" i="0" dirty="0">
                <a:solidFill>
                  <a:srgbClr val="171717"/>
                </a:solidFill>
                <a:effectLst/>
                <a:latin typeface="Segoe UI" panose="020B0502040204020203" pitchFamily="34" charset="0"/>
              </a:rPr>
              <a:t> - The SearchQueryInitiatedExchange event is triggered when a person uses the Search bar in Outlook on the web (OWA) to search for items in a mailbox. Investigators can use the SearchQueryInitiatedExchange event to determine if an attacker may have compromised an account, or tried to access sensitive information in the mailbox. The audit record for a SearchQueryInitiatedExchange event contains information such as the actual text of the search query. By looking at the search queries that an attacker may have made, an investigator can better understand the intent of the email data that was searched for.</a:t>
            </a:r>
          </a:p>
          <a:p>
            <a:pPr marL="384432" lvl="1" indent="-171450" algn="l">
              <a:buFont typeface="Arial" panose="020B0604020202020204" pitchFamily="34" charset="0"/>
              <a:buChar char="•"/>
            </a:pPr>
            <a:r>
              <a:rPr lang="en-US" b="1" i="0" dirty="0">
                <a:solidFill>
                  <a:srgbClr val="171717"/>
                </a:solidFill>
                <a:effectLst/>
                <a:latin typeface="Segoe UI" panose="020B0502040204020203" pitchFamily="34" charset="0"/>
              </a:rPr>
              <a:t>SearchQueryInitiatedSharePoint</a:t>
            </a:r>
            <a:r>
              <a:rPr lang="en-US" b="0" i="0" dirty="0">
                <a:solidFill>
                  <a:srgbClr val="171717"/>
                </a:solidFill>
                <a:effectLst/>
                <a:latin typeface="Segoe UI" panose="020B0502040204020203" pitchFamily="34" charset="0"/>
              </a:rPr>
              <a:t> - Similar to searching for mailbox items, the SearchQueryInitiatedSharePoint event is triggered when a person searches for items in the SharePoint home site for your organization. Investigators can use the SearchQueryInitiatedSharePoint event to determine if an attacker tried to find (and possibly accessed) sensitive information in SharePoint. The audit record for a SearchQueryInitiatedSharePoint event also contains the actual text of the search query. By looking at the search queries that an attacker may have performed, an investigator can better understand the intent and scope of the file data being searched for.</a:t>
            </a:r>
          </a:p>
          <a:p>
            <a:pPr marL="171450" indent="-171450" algn="l">
              <a:buFont typeface="Arial" panose="020B0604020202020204" pitchFamily="34" charset="0"/>
              <a:buChar char="•"/>
            </a:pPr>
            <a:endParaRPr lang="en-US" b="1" i="0" dirty="0">
              <a:solidFill>
                <a:srgbClr val="171717"/>
              </a:solidFill>
              <a:effectLst/>
              <a:latin typeface="Segoe UI" panose="020B0502040204020203" pitchFamily="34" charset="0"/>
            </a:endParaRPr>
          </a:p>
          <a:p>
            <a:pPr marL="171450" lvl="0" indent="-171450" algn="l">
              <a:buFont typeface="Arial" panose="020B0604020202020204" pitchFamily="34" charset="0"/>
              <a:buChar char="•"/>
            </a:pPr>
            <a:r>
              <a:rPr lang="en-US" b="1" i="0" dirty="0">
                <a:solidFill>
                  <a:srgbClr val="171717"/>
                </a:solidFill>
                <a:effectLst/>
                <a:latin typeface="Segoe UI" panose="020B0502040204020203" pitchFamily="34" charset="0"/>
              </a:rPr>
              <a:t>High-bandwidth access to Office 365 Management Activity API </a:t>
            </a:r>
            <a:r>
              <a:rPr lang="en-US" b="0" i="0" dirty="0">
                <a:solidFill>
                  <a:srgbClr val="171717"/>
                </a:solidFill>
                <a:effectLst/>
                <a:latin typeface="Segoe UI" panose="020B0502040204020203" pitchFamily="34" charset="0"/>
              </a:rPr>
              <a:t>With the release of Advanced Audit, Microsoft is moving from a publisher-level limit to a tenant-level limit. The result is that each organization will get their own fully allocated bandwidth quota to access their auditing data. The bandwidth isn't a static, predefined limit but is modeled on a combination of factors, including the number of seats in the organization and the type of Microsoft 365 license (organizations with an E5 license will get more bandwidth than non-E5 organizations).</a:t>
            </a:r>
          </a:p>
          <a:p>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39697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Light" panose="020B0502040204020203" pitchFamily="34" charset="0"/>
                <a:cs typeface="Segoe UI Light" panose="020B0502040204020203" pitchFamily="34" charset="0"/>
              </a:rPr>
              <a:t>Organizations must stay in line with compliance-related legal and regulatory standards to protect their customers, partners, and themselves. Microsoft provides tools and capabilities to enable organizations to manage compliance.</a:t>
            </a:r>
          </a:p>
          <a:p>
            <a:pPr algn="l"/>
            <a:r>
              <a:rPr lang="en-US" b="0" i="0" dirty="0">
                <a:solidFill>
                  <a:srgbClr val="171717"/>
                </a:solidFill>
                <a:effectLst/>
                <a:latin typeface="Segoe UI Light" panose="020B0502040204020203" pitchFamily="34" charset="0"/>
                <a:cs typeface="Segoe UI Light" panose="020B0502040204020203" pitchFamily="34" charset="0"/>
              </a:rPr>
              <a:t>In this module, you’ll learn about the common compliance needs organizations are required to meet. You’ll also explore solutions like the Microsoft 365 compliance center and the Compliance Manager, which can help manage and simplify compliance across an organization.</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18114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Light" panose="020B0502040204020203" pitchFamily="34" charset="0"/>
                <a:cs typeface="Segoe UI Light" panose="020B0502040204020203" pitchFamily="34" charset="0"/>
              </a:rPr>
              <a:t>Before we can describe the use of Azure resource locks, it's important to understand what Azure Resource Manager is. Azure Resource Manager is the deployment and management service for Azure. Azure Resources Manager provides a management layer that enables administrators to create, update, and delete resources in an Azure account. Admins can use management features such as resource locks to secure resources after deployment.</a:t>
            </a:r>
          </a:p>
          <a:p>
            <a:pPr algn="l"/>
            <a:r>
              <a:rPr lang="en-US" b="0" i="0" dirty="0">
                <a:solidFill>
                  <a:srgbClr val="171717"/>
                </a:solidFill>
                <a:effectLst/>
                <a:latin typeface="Segoe UI Light" panose="020B0502040204020203" pitchFamily="34" charset="0"/>
                <a:cs typeface="Segoe UI Light" panose="020B0502040204020203" pitchFamily="34" charset="0"/>
              </a:rPr>
              <a:t>Resource locks are used to prevent resources from being accidentally deleted or changed. Even with role-based access control policies in place, there's still a risk that people with the correct level of access could delete a critical resource. Azure resource locks prevent users from accidentally deleting or modifying a critical resource, and can be applied to a subscription, a resource group, or a resource.</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912021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panose="020B0502040204020203" pitchFamily="34" charset="0"/>
                <a:cs typeface="Segoe UI Light" panose="020B0502040204020203" pitchFamily="34" charset="0"/>
              </a:rPr>
              <a:t>Introduction:</a:t>
            </a:r>
          </a:p>
          <a:p>
            <a:r>
              <a:rPr lang="en-US" b="0" i="0" dirty="0">
                <a:solidFill>
                  <a:srgbClr val="171717"/>
                </a:solidFill>
                <a:effectLst/>
                <a:latin typeface="Segoe UI Light" panose="020B0502040204020203" pitchFamily="34" charset="0"/>
                <a:cs typeface="Segoe UI Light" panose="020B0502040204020203" pitchFamily="34" charset="0"/>
              </a:rPr>
              <a:t>Azure Blueprints provide a way to define a repeatable set of Azure resources. Azure Blueprints enable development teams to rapidly provision and run new environments, with the knowledge that they're in line with the organization’s compliance requirements. Teams can also provision Azure resources across several subscriptions simultaneously, meaning they can achieve shorter development times and quicker delivery.</a:t>
            </a:r>
          </a:p>
          <a:p>
            <a:r>
              <a:rPr lang="en-US" b="0" i="0" dirty="0">
                <a:solidFill>
                  <a:srgbClr val="171717"/>
                </a:solidFill>
                <a:effectLst/>
                <a:latin typeface="Segoe UI Light" panose="020B0502040204020203" pitchFamily="34" charset="0"/>
                <a:cs typeface="Segoe UI Light" panose="020B0502040204020203" pitchFamily="34" charset="0"/>
              </a:rPr>
              <a:t>Advantages: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Light" panose="020B0502040204020203" pitchFamily="34" charset="0"/>
                <a:cs typeface="Segoe UI Light" panose="020B0502040204020203" pitchFamily="34" charset="0"/>
              </a:rPr>
              <a:t>Azure Blueprints helps ensure Azure resources are deployed in a way that's in line with compliance requirements.</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96085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What’s the difference between Azure Policy and Azure role-based access control (RBAC)?</a:t>
            </a:r>
          </a:p>
          <a:p>
            <a:pPr algn="l"/>
            <a:r>
              <a:rPr lang="en-US" b="0" i="0" dirty="0">
                <a:solidFill>
                  <a:srgbClr val="171717"/>
                </a:solidFill>
                <a:effectLst/>
                <a:latin typeface="Segoe UI Light" panose="020B0502040204020203" pitchFamily="34" charset="0"/>
                <a:cs typeface="Segoe UI Light" panose="020B0502040204020203" pitchFamily="34" charset="0"/>
              </a:rPr>
              <a:t>It’s important not to confuse Azure Policy and Azure RBAC. You use Azure Policy to ensure that the resource state is compliant to your organization’s business rules, no matter who made the change or who has permission to make changes. Azure Policy will evaluate the state of a resource, and act to ensure the resource stays compliant.</a:t>
            </a:r>
          </a:p>
          <a:p>
            <a:pPr algn="l"/>
            <a:r>
              <a:rPr lang="en-US" b="0" i="0" dirty="0">
                <a:solidFill>
                  <a:srgbClr val="171717"/>
                </a:solidFill>
                <a:effectLst/>
                <a:latin typeface="Segoe UI Light" panose="020B0502040204020203" pitchFamily="34" charset="0"/>
                <a:cs typeface="Segoe UI Light" panose="020B0502040204020203" pitchFamily="34" charset="0"/>
              </a:rPr>
              <a:t>Azure RBAC focuses instead on managing user actions at different scopes. Azure RBAC manages who has access to Azure resources, what they can do with those resources, and what areas they can access. If actions need to be controlled, then you would use Azure RBAC. If an individual has access to complete an action, but the result is a non-compliant resource, Azure Policy still blocks the action.</a:t>
            </a:r>
          </a:p>
          <a:p>
            <a:pPr algn="l"/>
            <a:r>
              <a:rPr lang="en-US" b="0" i="0" dirty="0">
                <a:solidFill>
                  <a:srgbClr val="171717"/>
                </a:solidFill>
                <a:effectLst/>
                <a:latin typeface="Segoe UI Light" panose="020B0502040204020203" pitchFamily="34" charset="0"/>
                <a:cs typeface="Segoe UI Light" panose="020B0502040204020203" pitchFamily="34" charset="0"/>
              </a:rPr>
              <a:t>Azure RBAC and Azure Policy should be used together to achieve full scope control in Azure.</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714001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script in demos word documents.</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36</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73162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4109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Light" panose="020B0502040204020203" pitchFamily="34" charset="0"/>
                <a:cs typeface="Segoe UI Light" panose="020B0502040204020203" pitchFamily="34" charset="0"/>
              </a:rPr>
              <a:t>Organizations must stay in line with compliance-related legal and regulatory standards to protect their customers, partners, and themselves. Microsoft provides tools and capabilities to enable organizations to manage compliance.</a:t>
            </a:r>
          </a:p>
          <a:p>
            <a:pPr algn="l"/>
            <a:r>
              <a:rPr lang="en-US" b="0" i="0" dirty="0">
                <a:solidFill>
                  <a:srgbClr val="171717"/>
                </a:solidFill>
                <a:effectLst/>
                <a:latin typeface="Segoe UI Light" panose="020B0502040204020203" pitchFamily="34" charset="0"/>
                <a:cs typeface="Segoe UI Light" panose="020B0502040204020203" pitchFamily="34" charset="0"/>
              </a:rPr>
              <a:t>In this module, you’ll learn about the common compliance needs organizations are required to meet. You’ll also explore solutions like the Microsoft 365 compliance center and the Compliance Manager, which can help manage and simplify compliance across an organization.</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18114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40252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Service Trust Portal provides information, tools, and other resources about Microsoft security, privacy, and compliance practices. Sign in with your Microsoft cloud services account to access all the available documentation.</a:t>
            </a:r>
          </a:p>
          <a:p>
            <a:pPr algn="l"/>
            <a:r>
              <a:rPr lang="en-US" b="0" i="0" dirty="0">
                <a:solidFill>
                  <a:srgbClr val="171717"/>
                </a:solidFill>
                <a:effectLst/>
                <a:latin typeface="Segoe UI" panose="020B0502040204020203" pitchFamily="34" charset="0"/>
              </a:rPr>
              <a:t>From the main menu, you access:</a:t>
            </a:r>
          </a:p>
          <a:p>
            <a:pPr algn="l">
              <a:buFont typeface="Arial" panose="020B0604020202020204" pitchFamily="34" charset="0"/>
              <a:buChar char="•"/>
            </a:pPr>
            <a:r>
              <a:rPr lang="en-US" b="1" i="0" dirty="0">
                <a:solidFill>
                  <a:srgbClr val="171717"/>
                </a:solidFill>
                <a:effectLst/>
                <a:latin typeface="Segoe UI" panose="020B0502040204020203" pitchFamily="34" charset="0"/>
              </a:rPr>
              <a:t>Service Trust Portal</a:t>
            </a:r>
            <a:r>
              <a:rPr lang="en-US" b="0" i="0" dirty="0">
                <a:solidFill>
                  <a:srgbClr val="171717"/>
                </a:solidFill>
                <a:effectLst/>
                <a:latin typeface="Segoe UI" panose="020B0502040204020203" pitchFamily="34" charset="0"/>
              </a:rPr>
              <a:t> – home page.</a:t>
            </a:r>
          </a:p>
          <a:p>
            <a:pPr algn="l">
              <a:buFont typeface="Arial" panose="020B0604020202020204" pitchFamily="34" charset="0"/>
              <a:buChar char="•"/>
            </a:pPr>
            <a:r>
              <a:rPr lang="en-US" b="1" i="0" dirty="0">
                <a:solidFill>
                  <a:srgbClr val="171717"/>
                </a:solidFill>
                <a:effectLst/>
                <a:latin typeface="Segoe UI" panose="020B0502040204020203" pitchFamily="34" charset="0"/>
              </a:rPr>
              <a:t>Compliance Manager</a:t>
            </a:r>
            <a:r>
              <a:rPr lang="en-US" b="0" i="0" dirty="0">
                <a:solidFill>
                  <a:srgbClr val="171717"/>
                </a:solidFill>
                <a:effectLst/>
                <a:latin typeface="Segoe UI" panose="020B0502040204020203" pitchFamily="34" charset="0"/>
              </a:rPr>
              <a:t> – measures your progress in completing actions that help reduce risks around data protection and regulatory standards. To find out more, see the Microsoft Compliance Manager documentation in the Learn More section below.</a:t>
            </a:r>
          </a:p>
          <a:p>
            <a:pPr algn="l">
              <a:buFont typeface="Arial" panose="020B0604020202020204" pitchFamily="34" charset="0"/>
              <a:buChar char="•"/>
            </a:pPr>
            <a:r>
              <a:rPr lang="en-US" b="1" i="0" dirty="0">
                <a:solidFill>
                  <a:srgbClr val="171717"/>
                </a:solidFill>
                <a:effectLst/>
                <a:latin typeface="Segoe UI" panose="020B0502040204020203" pitchFamily="34" charset="0"/>
              </a:rPr>
              <a:t>Trust Documents</a:t>
            </a:r>
            <a:r>
              <a:rPr lang="en-US" b="0" i="0" dirty="0">
                <a:solidFill>
                  <a:srgbClr val="171717"/>
                </a:solidFill>
                <a:effectLst/>
                <a:latin typeface="Segoe UI" panose="020B0502040204020203" pitchFamily="34" charset="0"/>
              </a:rPr>
              <a:t> – links to a security implementation and design information.</a:t>
            </a:r>
          </a:p>
          <a:p>
            <a:pPr algn="l">
              <a:buFont typeface="Arial" panose="020B0604020202020204" pitchFamily="34" charset="0"/>
              <a:buChar char="•"/>
            </a:pPr>
            <a:r>
              <a:rPr lang="en-US" b="1" i="0" dirty="0">
                <a:solidFill>
                  <a:srgbClr val="171717"/>
                </a:solidFill>
                <a:effectLst/>
                <a:latin typeface="Segoe UI" panose="020B0502040204020203" pitchFamily="34" charset="0"/>
              </a:rPr>
              <a:t>Industries &amp; Regions</a:t>
            </a:r>
            <a:r>
              <a:rPr lang="en-US" b="0" i="0" dirty="0">
                <a:solidFill>
                  <a:srgbClr val="171717"/>
                </a:solidFill>
                <a:effectLst/>
                <a:latin typeface="Segoe UI" panose="020B0502040204020203" pitchFamily="34" charset="0"/>
              </a:rPr>
              <a:t> – contains compliance information about Microsoft Cloud services organized by industry and region. The Industry Solutions link currently displays the home page for Financial Services. The Regional Solutions links currently have information for: Australia, Canada, Czech Republic, Denmark, Germany, Poland, Romania, Spain, and the United Kingdom.</a:t>
            </a:r>
          </a:p>
          <a:p>
            <a:pPr algn="l">
              <a:buFont typeface="Arial" panose="020B0604020202020204" pitchFamily="34" charset="0"/>
              <a:buChar char="•"/>
            </a:pPr>
            <a:r>
              <a:rPr lang="en-US" b="1" i="0" dirty="0">
                <a:solidFill>
                  <a:srgbClr val="171717"/>
                </a:solidFill>
                <a:effectLst/>
                <a:latin typeface="Segoe UI" panose="020B0502040204020203" pitchFamily="34" charset="0"/>
              </a:rPr>
              <a:t>Trust Center</a:t>
            </a:r>
            <a:r>
              <a:rPr lang="en-US" b="0" i="0" dirty="0">
                <a:solidFill>
                  <a:srgbClr val="171717"/>
                </a:solidFill>
                <a:effectLst/>
                <a:latin typeface="Segoe UI" panose="020B0502040204020203" pitchFamily="34" charset="0"/>
              </a:rPr>
              <a:t> – links to the Microsoft Trust Center, which provides more information about security, compliance, and privacy in the Microsoft Cloud.</a:t>
            </a:r>
          </a:p>
          <a:p>
            <a:pPr algn="l">
              <a:buFont typeface="Arial" panose="020B0604020202020204" pitchFamily="34" charset="0"/>
              <a:buChar char="•"/>
            </a:pPr>
            <a:r>
              <a:rPr lang="en-US" b="1" i="0" dirty="0">
                <a:solidFill>
                  <a:srgbClr val="171717"/>
                </a:solidFill>
                <a:effectLst/>
                <a:latin typeface="Segoe UI" panose="020B0502040204020203" pitchFamily="34" charset="0"/>
              </a:rPr>
              <a:t>Resources</a:t>
            </a:r>
            <a:r>
              <a:rPr lang="en-US" b="0" i="0" dirty="0">
                <a:solidFill>
                  <a:srgbClr val="171717"/>
                </a:solidFill>
                <a:effectLst/>
                <a:latin typeface="Segoe UI" panose="020B0502040204020203" pitchFamily="34" charset="0"/>
              </a:rPr>
              <a:t> – links to resources including information about the features and tools available for data governance and protection in Office 365, the Microsoft Global Datacenters, and Frequently Asked Questions.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My Library</a:t>
            </a:r>
            <a:r>
              <a:rPr lang="en-US" b="0" i="0" dirty="0">
                <a:solidFill>
                  <a:srgbClr val="171717"/>
                </a:solidFill>
                <a:effectLst/>
                <a:latin typeface="Segoe UI" panose="020B0502040204020203" pitchFamily="34" charset="0"/>
              </a:rPr>
              <a:t> – allows you to add documents and resources that are relevant to your organization. Everything is in one place. You can also opt to have email notifications sent when a document is updated, and set the frequency you receive notifications.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7047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7</a:t>
            </a:fld>
            <a:endParaRPr lang="en-US" dirty="0"/>
          </a:p>
        </p:txBody>
      </p:sp>
    </p:spTree>
    <p:extLst>
      <p:ext uri="{BB962C8B-B14F-4D97-AF65-F5344CB8AC3E}">
        <p14:creationId xmlns:p14="http://schemas.microsoft.com/office/powerpoint/2010/main" val="1553904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script in demos word documents.</a:t>
            </a:r>
          </a:p>
          <a:p>
            <a:endParaRPr lang="en-US" dirty="0"/>
          </a:p>
        </p:txBody>
      </p:sp>
      <p:sp>
        <p:nvSpPr>
          <p:cNvPr id="4" name="Slide Number Placeholder 3"/>
          <p:cNvSpPr>
            <a:spLocks noGrp="1"/>
          </p:cNvSpPr>
          <p:nvPr>
            <p:ph type="sldNum" sz="quarter" idx="5"/>
          </p:nvPr>
        </p:nvSpPr>
        <p:spPr/>
        <p:txBody>
          <a:bodyPr/>
          <a:lstStyle/>
          <a:p>
            <a:fld id="{AC6E85BF-3E25-41CE-BA66-6AF6D7F90EDB}" type="slidenum">
              <a:rPr lang="en-US" smtClean="0"/>
              <a:t>8</a:t>
            </a:fld>
            <a:endParaRPr lang="en-US" dirty="0"/>
          </a:p>
        </p:txBody>
      </p:sp>
    </p:spTree>
    <p:extLst>
      <p:ext uri="{BB962C8B-B14F-4D97-AF65-F5344CB8AC3E}">
        <p14:creationId xmlns:p14="http://schemas.microsoft.com/office/powerpoint/2010/main" val="775535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Light" panose="020B0502040204020203" pitchFamily="34" charset="0"/>
                <a:cs typeface="Segoe UI Light" panose="020B0502040204020203" pitchFamily="34" charset="0"/>
              </a:rPr>
              <a:t>The Microsoft 365 compliance center brings together all of the tools and data that are needed to help understand and manage an organization’s compliance needs.</a:t>
            </a:r>
          </a:p>
          <a:p>
            <a:pPr algn="l"/>
            <a:r>
              <a:rPr lang="en-US" b="0" i="0" dirty="0">
                <a:solidFill>
                  <a:srgbClr val="171717"/>
                </a:solidFill>
                <a:effectLst/>
                <a:latin typeface="Segoe UI Light" panose="020B0502040204020203" pitchFamily="34" charset="0"/>
                <a:cs typeface="Segoe UI Light" panose="020B0502040204020203" pitchFamily="34" charset="0"/>
              </a:rPr>
              <a:t>Compliance center is available to customers with a Microsoft 365 SKU with one of the following roles: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Global administrator</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Compliance administrator</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Compliance data administrator</a:t>
            </a:r>
          </a:p>
          <a:p>
            <a:pPr marL="171450" indent="-171450" algn="l">
              <a:buFont typeface="Arial" panose="020B0604020202020204" pitchFamily="34" charset="0"/>
              <a:buChar char="•"/>
            </a:pPr>
            <a:endParaRPr lang="en-US" b="0" i="0" dirty="0">
              <a:solidFill>
                <a:srgbClr val="171717"/>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The </a:t>
            </a:r>
            <a:r>
              <a:rPr lang="en-US" b="1" i="0" dirty="0">
                <a:solidFill>
                  <a:srgbClr val="171717"/>
                </a:solidFill>
                <a:effectLst/>
                <a:latin typeface="Segoe UI Light" panose="020B0502040204020203" pitchFamily="34" charset="0"/>
                <a:cs typeface="Segoe UI Light" panose="020B0502040204020203" pitchFamily="34" charset="0"/>
              </a:rPr>
              <a:t>compliance score</a:t>
            </a:r>
            <a:r>
              <a:rPr lang="en-US" b="0" i="0" dirty="0">
                <a:solidFill>
                  <a:srgbClr val="171717"/>
                </a:solidFill>
                <a:effectLst/>
                <a:latin typeface="Segoe UI Light" panose="020B0502040204020203" pitchFamily="34" charset="0"/>
                <a:cs typeface="Segoe UI Light" panose="020B0502040204020203" pitchFamily="34" charset="0"/>
              </a:rPr>
              <a:t> card. This card shows the compliance score, and will forward admins to the Compliance Manager where they can see a breakdown of the compliance score. Compliance score measures the progress in completing recommended improvement actions within controls. The score helps an organization to understand its current compliance posture. It also helps an organization to prioritize actions based on their potential to reduce risk.</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The new </a:t>
            </a:r>
            <a:r>
              <a:rPr lang="en-US" b="1" i="0" dirty="0">
                <a:solidFill>
                  <a:srgbClr val="171717"/>
                </a:solidFill>
                <a:effectLst/>
                <a:latin typeface="Segoe UI Light" panose="020B0502040204020203" pitchFamily="34" charset="0"/>
                <a:cs typeface="Segoe UI Light" panose="020B0502040204020203" pitchFamily="34" charset="0"/>
              </a:rPr>
              <a:t>Solution catalog</a:t>
            </a:r>
            <a:r>
              <a:rPr lang="en-US" b="0" i="0" dirty="0">
                <a:solidFill>
                  <a:srgbClr val="171717"/>
                </a:solidFill>
                <a:effectLst/>
                <a:latin typeface="Segoe UI Light" panose="020B0502040204020203" pitchFamily="34" charset="0"/>
                <a:cs typeface="Segoe UI Light" panose="020B0502040204020203" pitchFamily="34" charset="0"/>
              </a:rPr>
              <a:t> card, links to collections of </a:t>
            </a:r>
            <a:r>
              <a:rPr lang="en-US" b="0" i="0" u="none" strike="noStrike" dirty="0">
                <a:solidFill>
                  <a:srgbClr val="171717"/>
                </a:solidFill>
                <a:effectLst/>
                <a:latin typeface="Segoe UI Light" panose="020B0502040204020203" pitchFamily="34" charset="0"/>
                <a:cs typeface="Segoe UI Light" panose="020B0502040204020203" pitchFamily="34" charset="0"/>
                <a:hlinkClick r:id="rId3"/>
              </a:rPr>
              <a:t>integrated solutions</a:t>
            </a:r>
            <a:r>
              <a:rPr lang="en-US" b="0" i="0" dirty="0">
                <a:solidFill>
                  <a:srgbClr val="171717"/>
                </a:solidFill>
                <a:effectLst/>
                <a:latin typeface="Segoe UI Light" panose="020B0502040204020203" pitchFamily="34" charset="0"/>
                <a:cs typeface="Segoe UI Light" panose="020B0502040204020203" pitchFamily="34" charset="0"/>
              </a:rPr>
              <a:t> that are used to manage end-to-end compliance scenarios across three compliance solutions areas:</a:t>
            </a:r>
          </a:p>
          <a:p>
            <a:pPr marL="384432" lvl="1"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The </a:t>
            </a:r>
            <a:r>
              <a:rPr lang="en-US" b="1" i="0" dirty="0">
                <a:solidFill>
                  <a:srgbClr val="171717"/>
                </a:solidFill>
                <a:effectLst/>
                <a:latin typeface="Segoe UI Light" panose="020B0502040204020203" pitchFamily="34" charset="0"/>
                <a:cs typeface="Segoe UI Light" panose="020B0502040204020203" pitchFamily="34" charset="0"/>
              </a:rPr>
              <a:t>Information protection &amp; governance</a:t>
            </a:r>
            <a:r>
              <a:rPr lang="en-US" b="0" i="0" dirty="0">
                <a:solidFill>
                  <a:srgbClr val="171717"/>
                </a:solidFill>
                <a:effectLst/>
                <a:latin typeface="Segoe UI Light" panose="020B0502040204020203" pitchFamily="34" charset="0"/>
                <a:cs typeface="Segoe UI Light" panose="020B0502040204020203" pitchFamily="34" charset="0"/>
              </a:rPr>
              <a:t> section quickly shows you how to use Microsoft 365 compliance solutions to protect and govern data in your organization.</a:t>
            </a:r>
          </a:p>
          <a:p>
            <a:pPr marL="384432" lvl="1"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The </a:t>
            </a:r>
            <a:r>
              <a:rPr lang="en-US" b="1" i="0" dirty="0">
                <a:solidFill>
                  <a:srgbClr val="171717"/>
                </a:solidFill>
                <a:effectLst/>
                <a:latin typeface="Segoe UI Light" panose="020B0502040204020203" pitchFamily="34" charset="0"/>
                <a:cs typeface="Segoe UI Light" panose="020B0502040204020203" pitchFamily="34" charset="0"/>
              </a:rPr>
              <a:t>Insider risk management</a:t>
            </a:r>
            <a:r>
              <a:rPr lang="en-US" b="0" i="0" dirty="0">
                <a:solidFill>
                  <a:srgbClr val="171717"/>
                </a:solidFill>
                <a:effectLst/>
                <a:latin typeface="Segoe UI Light" panose="020B0502040204020203" pitchFamily="34" charset="0"/>
                <a:cs typeface="Segoe UI Light" panose="020B0502040204020203" pitchFamily="34" charset="0"/>
              </a:rPr>
              <a:t> section on the home page shows how your organization can identify, analyze, and act on internal risks before they cause harm.</a:t>
            </a:r>
          </a:p>
          <a:p>
            <a:pPr marL="384432" lvl="1"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The </a:t>
            </a:r>
            <a:r>
              <a:rPr lang="en-US" b="1" i="0" dirty="0">
                <a:solidFill>
                  <a:srgbClr val="171717"/>
                </a:solidFill>
                <a:effectLst/>
                <a:latin typeface="Segoe UI Light" panose="020B0502040204020203" pitchFamily="34" charset="0"/>
                <a:cs typeface="Segoe UI Light" panose="020B0502040204020203" pitchFamily="34" charset="0"/>
              </a:rPr>
              <a:t>Discovery &amp; respond section</a:t>
            </a:r>
            <a:r>
              <a:rPr lang="en-US" b="0" i="0" dirty="0">
                <a:solidFill>
                  <a:srgbClr val="171717"/>
                </a:solidFill>
                <a:effectLst/>
                <a:latin typeface="Segoe UI Light" panose="020B0502040204020203" pitchFamily="34" charset="0"/>
                <a:cs typeface="Segoe UI Light" panose="020B0502040204020203" pitchFamily="34" charset="0"/>
              </a:rPr>
              <a:t> on the home page shows how your organization can quickly find, investigate, and respond to compliance issues with relevant data.</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The </a:t>
            </a:r>
            <a:r>
              <a:rPr lang="en-US" b="1" i="0" dirty="0">
                <a:solidFill>
                  <a:srgbClr val="171717"/>
                </a:solidFill>
                <a:effectLst/>
                <a:latin typeface="Segoe UI Light" panose="020B0502040204020203" pitchFamily="34" charset="0"/>
                <a:cs typeface="Segoe UI Light" panose="020B0502040204020203" pitchFamily="34" charset="0"/>
              </a:rPr>
              <a:t>Active alerts</a:t>
            </a:r>
            <a:r>
              <a:rPr lang="en-US" b="0" i="0" dirty="0">
                <a:solidFill>
                  <a:srgbClr val="171717"/>
                </a:solidFill>
                <a:effectLst/>
                <a:latin typeface="Segoe UI Light" panose="020B0502040204020203" pitchFamily="34" charset="0"/>
                <a:cs typeface="Segoe UI Light" panose="020B0502040204020203" pitchFamily="34" charset="0"/>
              </a:rPr>
              <a:t> card includes a summary of the most </a:t>
            </a:r>
            <a:r>
              <a:rPr lang="en-US" b="0" i="0" u="none" strike="noStrike" dirty="0">
                <a:effectLst/>
                <a:latin typeface="Segoe UI Light" panose="020B0502040204020203" pitchFamily="34" charset="0"/>
                <a:cs typeface="Segoe UI Light" panose="020B0502040204020203" pitchFamily="34" charset="0"/>
                <a:hlinkClick r:id="rId4"/>
              </a:rPr>
              <a:t>active alerts</a:t>
            </a:r>
            <a:r>
              <a:rPr lang="en-US" b="0" i="0" dirty="0">
                <a:solidFill>
                  <a:srgbClr val="171717"/>
                </a:solidFill>
                <a:effectLst/>
                <a:latin typeface="Segoe UI Light" panose="020B0502040204020203" pitchFamily="34" charset="0"/>
                <a:cs typeface="Segoe UI Light" panose="020B0502040204020203" pitchFamily="34" charset="0"/>
              </a:rPr>
              <a:t> and a link where admins can view more detailed information, such as alert severity, status, category, and more.</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307768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4.xml"/><Relationship Id="rId1" Type="http://schemas.openxmlformats.org/officeDocument/2006/relationships/tags" Target="../tags/tag84.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8.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9.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0.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1.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2.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6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6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jp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6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69.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7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7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7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7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7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jpe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7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9.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0.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9125317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5928928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0455080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24520520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custDataLst>
      <p:tags r:id="rId1"/>
    </p:custDataLst>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Click to edit Master title style Changed</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2336858"/>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2182505"/>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2182505"/>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7" name="Text Placeholder 3">
            <a:extLst>
              <a:ext uri="{FF2B5EF4-FFF2-40B4-BE49-F238E27FC236}">
                <a16:creationId xmlns:a16="http://schemas.microsoft.com/office/drawing/2014/main" id="{0F5F0BCA-1C55-4C61-B9D6-49D1D906ED8B}"/>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Tree>
    <p:custDataLst>
      <p:tags r:id="rId1"/>
    </p:custDataLst>
    <p:extLst>
      <p:ext uri="{BB962C8B-B14F-4D97-AF65-F5344CB8AC3E}">
        <p14:creationId xmlns:p14="http://schemas.microsoft.com/office/powerpoint/2010/main" val="14619905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697018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Tree>
    <p:custDataLst>
      <p:tags r:id="rId1"/>
    </p:custDataLst>
    <p:extLst>
      <p:ext uri="{BB962C8B-B14F-4D97-AF65-F5344CB8AC3E}">
        <p14:creationId xmlns:p14="http://schemas.microsoft.com/office/powerpoint/2010/main" val="15819087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3094824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6699548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764039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7640393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3"/>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5187412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1ab</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873148" y="1479415"/>
            <a:ext cx="548640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873148" y="2459883"/>
            <a:ext cx="548640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873148" y="3440351"/>
            <a:ext cx="5486398"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873148" y="4420821"/>
            <a:ext cx="5486397"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538304" y="1456897"/>
            <a:ext cx="5235052" cy="383697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629158" y="1526107"/>
            <a:ext cx="5053343" cy="3729740"/>
          </a:xfrm>
          <a:prstGeom prst="rect">
            <a:avLst/>
          </a:prstGeom>
          <a:blipFill dpi="0" rotWithShape="1">
            <a:blip r:embed="rId3"/>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268728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4588592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1xyz</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856935"/>
            <a:ext cx="5543514" cy="326370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2500050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1818823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00994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6425223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4094364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023" t="13668" r="9098" b="10044"/>
          <a:stretch/>
        </p:blipFill>
        <p:spPr>
          <a:xfrm>
            <a:off x="2273698" y="1722446"/>
            <a:ext cx="7392356" cy="4356100"/>
          </a:xfrm>
          <a:prstGeom prst="rect">
            <a:avLst/>
          </a:prstGeom>
        </p:spPr>
      </p:pic>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9340112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3453166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276415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dirty="0"/>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2721919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068951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9469489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8707886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4531169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84592120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70569733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50929568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2967792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1116419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 AB</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6551383"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654275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6551383"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654275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6551383"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654275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6551383"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4" name="Rectangle 13">
            <a:extLst>
              <a:ext uri="{FF2B5EF4-FFF2-40B4-BE49-F238E27FC236}">
                <a16:creationId xmlns:a16="http://schemas.microsoft.com/office/drawing/2014/main" id="{571B1639-9D34-4182-8AAA-B1D668A9D65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Picture Placeholder 7">
            <a:extLst>
              <a:ext uri="{FF2B5EF4-FFF2-40B4-BE49-F238E27FC236}">
                <a16:creationId xmlns:a16="http://schemas.microsoft.com/office/drawing/2014/main" id="{390C28B2-05F9-446F-9A2D-599B11DCF917}"/>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Tree>
    <p:custDataLst>
      <p:tags r:id="rId1"/>
    </p:custDataLst>
    <p:extLst>
      <p:ext uri="{BB962C8B-B14F-4D97-AF65-F5344CB8AC3E}">
        <p14:creationId xmlns:p14="http://schemas.microsoft.com/office/powerpoint/2010/main" val="22017366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3110367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7861017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5973104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0416739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5945798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9186884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5216485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2081643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4268438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3"/>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2827451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13379162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120771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7908114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6449063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1291391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65607871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62798274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3"/>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4"/>
          <a:srcRect l="-1" r="42006"/>
          <a:stretch/>
        </p:blipFill>
        <p:spPr>
          <a:xfrm>
            <a:off x="6228995" y="0"/>
            <a:ext cx="5963005" cy="6858000"/>
          </a:xfrm>
          <a:prstGeom prst="rect">
            <a:avLst/>
          </a:prstGeom>
        </p:spPr>
      </p:pic>
    </p:spTree>
    <p:custDataLst>
      <p:tags r:id="rId1"/>
    </p:custDataLst>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45427113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8581737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1304659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8900121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ubway_Bulleted Text Layout_two columns_half tex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Click to edit Master title style XYZ</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643" y="2182505"/>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454" y="2336858"/>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5128" y="2182505"/>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3">
            <a:extLst>
              <a:ext uri="{FF2B5EF4-FFF2-40B4-BE49-F238E27FC236}">
                <a16:creationId xmlns:a16="http://schemas.microsoft.com/office/drawing/2014/main" id="{F7848C72-D77E-4E96-8403-CFFB2144AC31}"/>
              </a:ext>
            </a:extLst>
          </p:cNvPr>
          <p:cNvSpPr>
            <a:spLocks noGrp="1"/>
          </p:cNvSpPr>
          <p:nvPr>
            <p:ph type="body" sz="quarter" idx="10" hasCustomPrompt="1"/>
          </p:nvPr>
        </p:nvSpPr>
        <p:spPr>
          <a:xfrm>
            <a:off x="418643" y="1083334"/>
            <a:ext cx="11341268" cy="680196"/>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Tree>
    <p:custDataLst>
      <p:tags r:id="rId1"/>
    </p:custDataLst>
    <p:extLst>
      <p:ext uri="{BB962C8B-B14F-4D97-AF65-F5344CB8AC3E}">
        <p14:creationId xmlns:p14="http://schemas.microsoft.com/office/powerpoint/2010/main" val="33846361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37531532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dirty="0"/>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3"/>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4"/>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FB53B748-C84D-4D7A-A6E4-B2D91C13B768}"/>
              </a:ext>
            </a:extLst>
          </p:cNvPr>
          <p:cNvPicPr>
            <a:picLocks noChangeAspect="1"/>
          </p:cNvPicPr>
          <p:nvPr userDrawn="1"/>
        </p:nvPicPr>
        <p:blipFill>
          <a:blip r:embed="rId3"/>
          <a:stretch>
            <a:fillRect/>
          </a:stretch>
        </p:blipFill>
        <p:spPr>
          <a:xfrm>
            <a:off x="136886" y="159399"/>
            <a:ext cx="2887745" cy="872047"/>
          </a:xfrm>
          <a:prstGeom prst="rect">
            <a:avLst/>
          </a:prstGeom>
        </p:spPr>
      </p:pic>
    </p:spTree>
    <p:custDataLst>
      <p:tags r:id="rId1"/>
    </p:custDataLst>
    <p:extLst>
      <p:ext uri="{BB962C8B-B14F-4D97-AF65-F5344CB8AC3E}">
        <p14:creationId xmlns:p14="http://schemas.microsoft.com/office/powerpoint/2010/main" val="23062991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3"/>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8039264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ubway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ubway_Software 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bway_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ubway_Title and content 4">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ubway_Title and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ubway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4542711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ubway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2522725"/>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2522725"/>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18692640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ubway_Title and body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ubway - 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custDataLst>
      <p:tags r:id="rId1"/>
    </p:custDataLst>
    <p:extLst>
      <p:ext uri="{BB962C8B-B14F-4D97-AF65-F5344CB8AC3E}">
        <p14:creationId xmlns:p14="http://schemas.microsoft.com/office/powerpoint/2010/main" val="285817370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FB53B748-C84D-4D7A-A6E4-B2D91C13B768}"/>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31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dirty="0"/>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Speaker name</a:t>
            </a:r>
          </a:p>
          <a:p>
            <a:pPr lvl="0"/>
            <a:r>
              <a:rPr lang="en-US" dirty="0"/>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2147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7640915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13055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8117E2-5396-4C8F-B5DF-BFD408EE1632}"/>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7">
            <a:extLst>
              <a:ext uri="{FF2B5EF4-FFF2-40B4-BE49-F238E27FC236}">
                <a16:creationId xmlns:a16="http://schemas.microsoft.com/office/drawing/2014/main" id="{6F1C02BD-3D0C-4872-8FAA-BDE4428ED87F}"/>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5" name="Straight Connector 4">
            <a:extLst>
              <a:ext uri="{FF2B5EF4-FFF2-40B4-BE49-F238E27FC236}">
                <a16:creationId xmlns:a16="http://schemas.microsoft.com/office/drawing/2014/main" id="{D9214EF2-7F94-4592-AFBE-433DAFF083C2}"/>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ext Placeholder 7">
            <a:extLst>
              <a:ext uri="{FF2B5EF4-FFF2-40B4-BE49-F238E27FC236}">
                <a16:creationId xmlns:a16="http://schemas.microsoft.com/office/drawing/2014/main" id="{6703602B-CAEA-4D46-A34D-ECE6E3BEF91F}"/>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0775099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theme" Target="../theme/theme1.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theme" Target="../theme/theme3.xml"/><Relationship Id="rId1" Type="http://schemas.openxmlformats.org/officeDocument/2006/relationships/slideLayout" Target="../slideLayouts/slideLayout96.xml"/><Relationship Id="rId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slideLayout" Target="../slideLayouts/slideLayout99.xml"/><Relationship Id="rId7" Type="http://schemas.openxmlformats.org/officeDocument/2006/relationships/theme" Target="../theme/theme4.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Black</a:t>
              </a:r>
            </a:p>
            <a:p>
              <a:pPr defTabSz="932472" fontAlgn="base">
                <a:spcBef>
                  <a:spcPct val="0"/>
                </a:spcBef>
                <a:spcAft>
                  <a:spcPts val="100"/>
                </a:spcAft>
              </a:pPr>
              <a:r>
                <a:rPr lang="en-US" sz="6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White</a:t>
              </a:r>
            </a:p>
            <a:p>
              <a:pPr defTabSz="932472" fontAlgn="base">
                <a:spcBef>
                  <a:spcPct val="0"/>
                </a:spcBef>
                <a:spcAft>
                  <a:spcPts val="100"/>
                </a:spcAft>
              </a:pPr>
              <a:r>
                <a:rPr lang="en-US" sz="6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dirty="0">
                  <a:solidFill>
                    <a:schemeClr val="bg1"/>
                  </a:solidFill>
                  <a:ea typeface="Segoe UI" pitchFamily="34" charset="0"/>
                  <a:cs typeface="Segoe UI" pitchFamily="34" charset="0"/>
                </a:rPr>
                <a:t>Hex </a:t>
              </a:r>
              <a:r>
                <a:rPr lang="en-US" sz="600" dirty="0"/>
                <a:t>#2f2f2f</a:t>
              </a:r>
              <a:endParaRPr lang="en-US" sz="6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Rich Black</a:t>
              </a:r>
            </a:p>
            <a:p>
              <a:pPr defTabSz="932472" fontAlgn="base">
                <a:spcBef>
                  <a:spcPct val="0"/>
                </a:spcBef>
                <a:spcAft>
                  <a:spcPts val="100"/>
                </a:spcAft>
              </a:pPr>
              <a:r>
                <a:rPr lang="pt-BR" sz="600" dirty="0">
                  <a:solidFill>
                    <a:schemeClr val="bg1"/>
                  </a:solidFill>
                  <a:ea typeface="Segoe UI" pitchFamily="34" charset="0"/>
                  <a:cs typeface="Segoe UI" pitchFamily="34" charset="0"/>
                </a:rPr>
                <a:t>R0 G0 B0</a:t>
              </a:r>
            </a:p>
            <a:p>
              <a:pPr defTabSz="932472" fontAlgn="base">
                <a:spcBef>
                  <a:spcPct val="0"/>
                </a:spcBef>
                <a:spcAft>
                  <a:spcPts val="100"/>
                </a:spcAft>
              </a:pPr>
              <a:r>
                <a:rPr lang="pt-BR" sz="600" dirty="0" err="1">
                  <a:solidFill>
                    <a:schemeClr val="bg1"/>
                  </a:solidFill>
                  <a:ea typeface="Segoe UI" pitchFamily="34" charset="0"/>
                  <a:cs typeface="Segoe UI" pitchFamily="34" charset="0"/>
                </a:rPr>
                <a:t>Hex</a:t>
              </a:r>
              <a:r>
                <a:rPr lang="pt-BR" sz="600" dirty="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6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6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#EBEBEB</a:t>
              </a:r>
            </a:p>
          </p:txBody>
        </p:sp>
      </p:grpSp>
      <p:sp>
        <p:nvSpPr>
          <p:cNvPr id="2" name="TextBox 1">
            <a:extLst>
              <a:ext uri="{FF2B5EF4-FFF2-40B4-BE49-F238E27FC236}">
                <a16:creationId xmlns:a16="http://schemas.microsoft.com/office/drawing/2014/main" id="{FFC80323-3523-4DBE-BEAF-A97BB20A8CAF}"/>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3" name="Straight Connector 2">
            <a:extLst>
              <a:ext uri="{FF2B5EF4-FFF2-40B4-BE49-F238E27FC236}">
                <a16:creationId xmlns:a16="http://schemas.microsoft.com/office/drawing/2014/main" id="{48EFC829-CA39-478D-822F-DF5773C2E066}"/>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2048404D-E470-43B5-AC09-5911B1BC735A}"/>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 name="Straight Connector 4">
            <a:extLst>
              <a:ext uri="{FF2B5EF4-FFF2-40B4-BE49-F238E27FC236}">
                <a16:creationId xmlns:a16="http://schemas.microsoft.com/office/drawing/2014/main" id="{B01A13C0-2A5B-4FAB-8359-589D9089EBD7}"/>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custDataLst>
      <p:tags r:id="rId96"/>
    </p:custDataLst>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34" r:id="rId1"/>
    <p:sldLayoutId id="2147484735" r:id="rId2"/>
    <p:sldLayoutId id="2147484736" r:id="rId3"/>
    <p:sldLayoutId id="2147484737" r:id="rId4"/>
    <p:sldLayoutId id="2147484552" r:id="rId5"/>
    <p:sldLayoutId id="2147484553" r:id="rId6"/>
    <p:sldLayoutId id="2147484583" r:id="rId7"/>
    <p:sldLayoutId id="2147484669" r:id="rId8"/>
    <p:sldLayoutId id="2147484562" r:id="rId9"/>
    <p:sldLayoutId id="2147484760" r:id="rId10"/>
    <p:sldLayoutId id="2147484680" r:id="rId11"/>
    <p:sldLayoutId id="2147484610" r:id="rId12"/>
    <p:sldLayoutId id="2147484684" r:id="rId13"/>
    <p:sldLayoutId id="2147484670" r:id="rId14"/>
    <p:sldLayoutId id="2147484671" r:id="rId15"/>
    <p:sldLayoutId id="2147484755" r:id="rId16"/>
    <p:sldLayoutId id="2147484682" r:id="rId17"/>
    <p:sldLayoutId id="2147484677" r:id="rId18"/>
    <p:sldLayoutId id="2147484727" r:id="rId19"/>
    <p:sldLayoutId id="2147484691" r:id="rId20"/>
    <p:sldLayoutId id="2147484692" r:id="rId21"/>
    <p:sldLayoutId id="2147484693" r:id="rId22"/>
    <p:sldLayoutId id="2147484694" r:id="rId23"/>
    <p:sldLayoutId id="2147484695" r:id="rId24"/>
    <p:sldLayoutId id="2147484560" r:id="rId25"/>
    <p:sldLayoutId id="2147484738" r:id="rId26"/>
    <p:sldLayoutId id="2147484580" r:id="rId27"/>
    <p:sldLayoutId id="2147484566" r:id="rId28"/>
    <p:sldLayoutId id="2147484675" r:id="rId29"/>
    <p:sldLayoutId id="2147484752" r:id="rId30"/>
    <p:sldLayoutId id="2147484711" r:id="rId31"/>
    <p:sldLayoutId id="2147484754" r:id="rId32"/>
    <p:sldLayoutId id="2147484721" r:id="rId33"/>
    <p:sldLayoutId id="2147484720" r:id="rId34"/>
    <p:sldLayoutId id="2147484759" r:id="rId35"/>
    <p:sldLayoutId id="2147484570" r:id="rId36"/>
    <p:sldLayoutId id="2147484761" r:id="rId37"/>
    <p:sldLayoutId id="2147484571" r:id="rId38"/>
    <p:sldLayoutId id="2147484572" r:id="rId39"/>
    <p:sldLayoutId id="2147484668" r:id="rId40"/>
    <p:sldLayoutId id="2147484688" r:id="rId41"/>
    <p:sldLayoutId id="2147484689" r:id="rId42"/>
    <p:sldLayoutId id="2147484690" r:id="rId43"/>
    <p:sldLayoutId id="2147484724" r:id="rId44"/>
    <p:sldLayoutId id="2147484725" r:id="rId45"/>
    <p:sldLayoutId id="2147484722" r:id="rId46"/>
    <p:sldLayoutId id="2147484683" r:id="rId47"/>
    <p:sldLayoutId id="2147484685" r:id="rId48"/>
    <p:sldLayoutId id="2147484673" r:id="rId49"/>
    <p:sldLayoutId id="2147484753" r:id="rId50"/>
    <p:sldLayoutId id="2147484678" r:id="rId51"/>
    <p:sldLayoutId id="2147484679" r:id="rId52"/>
    <p:sldLayoutId id="2147484717" r:id="rId53"/>
    <p:sldLayoutId id="2147484718" r:id="rId54"/>
    <p:sldLayoutId id="2147484712" r:id="rId55"/>
    <p:sldLayoutId id="2147484713" r:id="rId56"/>
    <p:sldLayoutId id="2147484714" r:id="rId57"/>
    <p:sldLayoutId id="2147484715" r:id="rId58"/>
    <p:sldLayoutId id="2147484716" r:id="rId59"/>
    <p:sldLayoutId id="2147484723" r:id="rId60"/>
    <p:sldLayoutId id="2147484686" r:id="rId61"/>
    <p:sldLayoutId id="2147484674" r:id="rId62"/>
    <p:sldLayoutId id="2147484702" r:id="rId63"/>
    <p:sldLayoutId id="2147484719" r:id="rId64"/>
    <p:sldLayoutId id="2147484701" r:id="rId65"/>
    <p:sldLayoutId id="2147484699" r:id="rId66"/>
    <p:sldLayoutId id="2147484700" r:id="rId67"/>
    <p:sldLayoutId id="2147484739" r:id="rId68"/>
    <p:sldLayoutId id="2147484740" r:id="rId69"/>
    <p:sldLayoutId id="2147484741" r:id="rId70"/>
    <p:sldLayoutId id="2147484757" r:id="rId71"/>
    <p:sldLayoutId id="2147484743" r:id="rId72"/>
    <p:sldLayoutId id="2147484744" r:id="rId73"/>
    <p:sldLayoutId id="2147484745" r:id="rId74"/>
    <p:sldLayoutId id="2147484758" r:id="rId75"/>
    <p:sldLayoutId id="2147484747" r:id="rId76"/>
    <p:sldLayoutId id="2147484748" r:id="rId77"/>
    <p:sldLayoutId id="2147484756" r:id="rId78"/>
    <p:sldLayoutId id="2147484749" r:id="rId79"/>
    <p:sldLayoutId id="2147484750" r:id="rId80"/>
    <p:sldLayoutId id="2147484681" r:id="rId81"/>
    <p:sldLayoutId id="2147484703" r:id="rId82"/>
    <p:sldLayoutId id="2147484704" r:id="rId83"/>
    <p:sldLayoutId id="2147484705" r:id="rId84"/>
    <p:sldLayoutId id="2147484706" r:id="rId85"/>
    <p:sldLayoutId id="2147484707" r:id="rId86"/>
    <p:sldLayoutId id="2147484730" r:id="rId87"/>
    <p:sldLayoutId id="2147484751" r:id="rId88"/>
    <p:sldLayoutId id="2147484710" r:id="rId89"/>
    <p:sldLayoutId id="2147484729" r:id="rId90"/>
    <p:sldLayoutId id="2147484731" r:id="rId91"/>
    <p:sldLayoutId id="2147484732" r:id="rId92"/>
    <p:sldLayoutId id="2147484733" r:id="rId93"/>
    <p:sldLayoutId id="2147484698" r:id="rId9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9389358"/>
      </p:ext>
    </p:extLst>
  </p:cSld>
  <p:clrMap bg1="dk1" tx1="lt1" bg2="dk2" tx2="lt2" accent1="accent1" accent2="accent2" accent3="accent3" accent4="accent4" accent5="accent5" accent6="accent6" hlink="hlink" folHlink="folHlink"/>
  <p:sldLayoutIdLst>
    <p:sldLayoutId id="214748474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
        <p:nvSpPr>
          <p:cNvPr id="3" name="TextBox 2">
            <a:extLst>
              <a:ext uri="{FF2B5EF4-FFF2-40B4-BE49-F238E27FC236}">
                <a16:creationId xmlns:a16="http://schemas.microsoft.com/office/drawing/2014/main" id="{226B0F82-79CC-41F2-BADB-4952D9D1A7BC}"/>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7" name="Straight Connector 6">
            <a:extLst>
              <a:ext uri="{FF2B5EF4-FFF2-40B4-BE49-F238E27FC236}">
                <a16:creationId xmlns:a16="http://schemas.microsoft.com/office/drawing/2014/main" id="{8CC0200F-4449-4B50-B014-2831B6E60C2F}"/>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 name="Straight Connector 8">
            <a:extLst>
              <a:ext uri="{FF2B5EF4-FFF2-40B4-BE49-F238E27FC236}">
                <a16:creationId xmlns:a16="http://schemas.microsoft.com/office/drawing/2014/main" id="{A9DE6265-360C-4B8B-AC27-3D6460B21274}"/>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 name="Straight Connector 12">
            <a:extLst>
              <a:ext uri="{FF2B5EF4-FFF2-40B4-BE49-F238E27FC236}">
                <a16:creationId xmlns:a16="http://schemas.microsoft.com/office/drawing/2014/main" id="{E1E7AB93-4CA6-4779-BB8F-BC2A6FA1D573}"/>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747523769"/>
      </p:ext>
    </p:extLst>
  </p:cSld>
  <p:clrMap bg1="lt1" tx1="dk1" bg2="lt2" tx2="dk2" accent1="accent1" accent2="accent2" accent3="accent3" accent4="accent4" accent5="accent5" accent6="accent6" hlink="hlink" folHlink="folHlink"/>
  <p:sldLayoutIdLst>
    <p:sldLayoutId id="2147484728" r:id="rId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Black</a:t>
              </a:r>
            </a:p>
            <a:p>
              <a:pPr defTabSz="932472" fontAlgn="base">
                <a:spcBef>
                  <a:spcPct val="0"/>
                </a:spcBef>
                <a:spcAft>
                  <a:spcPts val="100"/>
                </a:spcAft>
              </a:pPr>
              <a:r>
                <a:rPr lang="en-US" sz="6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White</a:t>
              </a:r>
            </a:p>
            <a:p>
              <a:pPr defTabSz="932472" fontAlgn="base">
                <a:spcBef>
                  <a:spcPct val="0"/>
                </a:spcBef>
                <a:spcAft>
                  <a:spcPts val="100"/>
                </a:spcAft>
              </a:pPr>
              <a:r>
                <a:rPr lang="en-US" sz="6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dirty="0">
                  <a:solidFill>
                    <a:schemeClr val="bg1"/>
                  </a:solidFill>
                  <a:ea typeface="Segoe UI" pitchFamily="34" charset="0"/>
                  <a:cs typeface="Segoe UI" pitchFamily="34" charset="0"/>
                </a:rPr>
                <a:t>Hex </a:t>
              </a:r>
              <a:r>
                <a:rPr lang="en-US" sz="600" dirty="0"/>
                <a:t>#2f2f2f</a:t>
              </a:r>
              <a:endParaRPr lang="en-US" sz="6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6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Dark Gray</a:t>
              </a:r>
            </a:p>
            <a:p>
              <a:pPr defTabSz="932472" fontAlgn="base">
                <a:spcBef>
                  <a:spcPct val="0"/>
                </a:spcBef>
                <a:spcAft>
                  <a:spcPts val="100"/>
                </a:spcAft>
              </a:pPr>
              <a:r>
                <a:rPr lang="en-US" sz="600" dirty="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dirty="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6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dirty="0">
                  <a:solidFill>
                    <a:schemeClr val="tx1"/>
                  </a:solidFill>
                  <a:ea typeface="Segoe UI" pitchFamily="34" charset="0"/>
                  <a:cs typeface="Segoe UI" pitchFamily="34" charset="0"/>
                </a:rPr>
                <a:t>Hex #EBEBEB</a:t>
              </a:r>
            </a:p>
          </p:txBody>
        </p:sp>
      </p:grpSp>
      <p:sp>
        <p:nvSpPr>
          <p:cNvPr id="2" name="TextBox 1">
            <a:extLst>
              <a:ext uri="{FF2B5EF4-FFF2-40B4-BE49-F238E27FC236}">
                <a16:creationId xmlns:a16="http://schemas.microsoft.com/office/drawing/2014/main" id="{718B61C0-06D5-4718-8C89-FCE46612A79B}"/>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3" name="Straight Connector 2">
            <a:extLst>
              <a:ext uri="{FF2B5EF4-FFF2-40B4-BE49-F238E27FC236}">
                <a16:creationId xmlns:a16="http://schemas.microsoft.com/office/drawing/2014/main" id="{7EA360DA-BD26-4294-B962-D515D3DD9B6B}"/>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65962DE8-5831-40E2-BA42-B6B9D9BD2DA0}"/>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 name="Straight Connector 4">
            <a:extLst>
              <a:ext uri="{FF2B5EF4-FFF2-40B4-BE49-F238E27FC236}">
                <a16:creationId xmlns:a16="http://schemas.microsoft.com/office/drawing/2014/main" id="{B476FF13-2C74-4AB3-8FF9-02AFC463ABCD}"/>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custDataLst>
      <p:tags r:id="rId8"/>
    </p:custDataLst>
    <p:extLst>
      <p:ext uri="{BB962C8B-B14F-4D97-AF65-F5344CB8AC3E}">
        <p14:creationId xmlns:p14="http://schemas.microsoft.com/office/powerpoint/2010/main" val="3436547518"/>
      </p:ext>
    </p:extLst>
  </p:cSld>
  <p:clrMap bg1="lt1" tx1="dk1" bg2="lt2" tx2="dk2" accent1="accent1" accent2="accent2" accent3="accent3" accent4="accent4" accent5="accent5" accent6="accent6" hlink="hlink" folHlink="folHlink"/>
  <p:sldLayoutIdLst>
    <p:sldLayoutId id="2147483706" r:id="rId1"/>
    <p:sldLayoutId id="2147483731" r:id="rId2"/>
    <p:sldLayoutId id="2147483734" r:id="rId3"/>
    <p:sldLayoutId id="2147483732" r:id="rId4"/>
    <p:sldLayoutId id="2147483733" r:id="rId5"/>
    <p:sldLayoutId id="2147483735" r:id="rId6"/>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8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9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9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7.xml"/><Relationship Id="rId1" Type="http://schemas.openxmlformats.org/officeDocument/2006/relationships/tags" Target="../tags/tag95.xml"/><Relationship Id="rId4" Type="http://schemas.openxmlformats.org/officeDocument/2006/relationships/image" Target="../media/image21.w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6.xml"/><Relationship Id="rId1" Type="http://schemas.openxmlformats.org/officeDocument/2006/relationships/tags" Target="../tags/tag9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0.xml"/><Relationship Id="rId1" Type="http://schemas.openxmlformats.org/officeDocument/2006/relationships/tags" Target="../tags/tag9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1.xml"/><Relationship Id="rId1" Type="http://schemas.openxmlformats.org/officeDocument/2006/relationships/tags" Target="../tags/tag9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2.xml"/><Relationship Id="rId1" Type="http://schemas.openxmlformats.org/officeDocument/2006/relationships/tags" Target="../tags/tag99.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8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8.xml"/><Relationship Id="rId1" Type="http://schemas.openxmlformats.org/officeDocument/2006/relationships/tags" Target="../tags/tag100.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7.xml"/><Relationship Id="rId1" Type="http://schemas.openxmlformats.org/officeDocument/2006/relationships/tags" Target="../tags/tag10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6.xml"/><Relationship Id="rId1" Type="http://schemas.openxmlformats.org/officeDocument/2006/relationships/tags" Target="../tags/tag102.xml"/></Relationships>
</file>

<file path=ppt/slides/_rels/slide2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6.xml"/><Relationship Id="rId1" Type="http://schemas.openxmlformats.org/officeDocument/2006/relationships/tags" Target="../tags/tag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8.xml"/><Relationship Id="rId1" Type="http://schemas.openxmlformats.org/officeDocument/2006/relationships/tags" Target="../tags/tag104.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ags" Target="../tags/tag8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7.xml"/><Relationship Id="rId1" Type="http://schemas.openxmlformats.org/officeDocument/2006/relationships/tags" Target="../tags/tag10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6.xml"/><Relationship Id="rId1" Type="http://schemas.openxmlformats.org/officeDocument/2006/relationships/tags" Target="../tags/tag10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7.xml"/><Relationship Id="rId1" Type="http://schemas.openxmlformats.org/officeDocument/2006/relationships/tags" Target="../tags/tag10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7.xml"/><Relationship Id="rId1" Type="http://schemas.openxmlformats.org/officeDocument/2006/relationships/tags" Target="../tags/tag10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tags" Target="../tags/tag10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6.xml"/><Relationship Id="rId1" Type="http://schemas.openxmlformats.org/officeDocument/2006/relationships/tags" Target="../tags/tag1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0.xml"/><Relationship Id="rId1" Type="http://schemas.openxmlformats.org/officeDocument/2006/relationships/tags" Target="../tags/tag1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6.xml"/><Relationship Id="rId1" Type="http://schemas.openxmlformats.org/officeDocument/2006/relationships/tags" Target="../tags/tag8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8.xml"/><Relationship Id="rId1" Type="http://schemas.openxmlformats.org/officeDocument/2006/relationships/tags" Target="../tags/tag9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7.xml"/><Relationship Id="rId1" Type="http://schemas.openxmlformats.org/officeDocument/2006/relationships/tags" Target="../tags/tag9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9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0" y="2532448"/>
            <a:ext cx="5578927" cy="1793104"/>
          </a:xfrm>
        </p:spPr>
        <p:txBody>
          <a:bodyPr/>
          <a:lstStyle/>
          <a:p>
            <a:r>
              <a:rPr lang="en-US" sz="3200" dirty="0">
                <a:solidFill>
                  <a:schemeClr val="tx1"/>
                </a:solidFill>
              </a:rPr>
              <a:t>SC-900T00-A Module 4:</a:t>
            </a:r>
            <a:br>
              <a:rPr lang="en-US" sz="3200" dirty="0">
                <a:solidFill>
                  <a:schemeClr val="tx1"/>
                </a:solidFill>
              </a:rPr>
            </a:br>
            <a:r>
              <a:rPr lang="en-US" sz="3200" dirty="0">
                <a:solidFill>
                  <a:schemeClr val="tx1"/>
                </a:solidFill>
              </a:rPr>
              <a:t>Describe the Capabilities of Microsoft Compliance Solutions</a:t>
            </a:r>
          </a:p>
        </p:txBody>
      </p:sp>
    </p:spTree>
    <p:custDataLst>
      <p:tags r:id="rId1"/>
    </p:custDataLst>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8540005" cy="728448"/>
          </a:xfrm>
        </p:spPr>
        <p:txBody>
          <a:bodyPr/>
          <a:lstStyle/>
          <a:p>
            <a:r>
              <a:rPr lang="en-US" dirty="0"/>
              <a:t>Compliance Manager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5"/>
          </p:nvPr>
        </p:nvSpPr>
        <p:spPr>
          <a:xfrm>
            <a:off x="418642" y="1531143"/>
            <a:ext cx="4405606" cy="646331"/>
          </a:xfrm>
        </p:spPr>
        <p:txBody>
          <a:bodyPr/>
          <a:lstStyle/>
          <a:p>
            <a:r>
              <a:rPr lang="en-US" altLang="zh-CN" sz="1800" dirty="0"/>
              <a:t>Compliance Manager simplifies compliance and reduces risk by providing:</a:t>
            </a:r>
            <a:endParaRPr lang="en-US" sz="1800" dirty="0"/>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a:xfrm>
            <a:off x="418642" y="2279741"/>
            <a:ext cx="5057246" cy="1308050"/>
          </a:xfrm>
        </p:spPr>
        <p:txBody>
          <a:bodyPr/>
          <a:lstStyle/>
          <a:p>
            <a:pPr marL="285750" indent="-285750">
              <a:spcAft>
                <a:spcPts val="600"/>
              </a:spcAft>
              <a:buFont typeface="Arial" panose="020B0604020202020204" pitchFamily="34" charset="0"/>
              <a:buChar char="•"/>
            </a:pPr>
            <a:r>
              <a:rPr lang="en-US" sz="1600" b="0" i="0" dirty="0">
                <a:solidFill>
                  <a:srgbClr val="171717"/>
                </a:solidFill>
                <a:effectLst/>
                <a:latin typeface="Segoe UI" panose="020B0502040204020203" pitchFamily="34" charset="0"/>
              </a:rPr>
              <a:t>Prebuilt assessments based on common standards</a:t>
            </a:r>
          </a:p>
          <a:p>
            <a:pPr marL="285750" indent="-285750">
              <a:spcAft>
                <a:spcPts val="600"/>
              </a:spcAft>
              <a:buFont typeface="Arial" panose="020B0604020202020204" pitchFamily="34" charset="0"/>
              <a:buChar char="•"/>
            </a:pPr>
            <a:r>
              <a:rPr lang="en-US" sz="1600" b="0" i="0" dirty="0">
                <a:solidFill>
                  <a:srgbClr val="171717"/>
                </a:solidFill>
                <a:effectLst/>
                <a:latin typeface="Segoe UI" panose="020B0502040204020203" pitchFamily="34" charset="0"/>
              </a:rPr>
              <a:t>Workflow capabilities to complete risk assessments</a:t>
            </a:r>
          </a:p>
          <a:p>
            <a:pPr marL="285750" indent="-285750">
              <a:spcAft>
                <a:spcPts val="600"/>
              </a:spcAft>
              <a:buFont typeface="Arial" panose="020B0604020202020204" pitchFamily="34" charset="0"/>
              <a:buChar char="•"/>
            </a:pPr>
            <a:r>
              <a:rPr lang="en-US" sz="1600" b="0" i="0" dirty="0">
                <a:solidFill>
                  <a:srgbClr val="171717"/>
                </a:solidFill>
                <a:effectLst/>
                <a:latin typeface="Segoe UI" panose="020B0502040204020203" pitchFamily="34" charset="0"/>
              </a:rPr>
              <a:t>Step-by-step improvement actions</a:t>
            </a:r>
          </a:p>
          <a:p>
            <a:pPr marL="285750" indent="-285750">
              <a:spcAft>
                <a:spcPts val="600"/>
              </a:spcAft>
              <a:buFont typeface="Arial" panose="020B0604020202020204" pitchFamily="34" charset="0"/>
              <a:buChar char="•"/>
            </a:pPr>
            <a:r>
              <a:rPr lang="en-US" sz="1600" b="0" i="0" dirty="0">
                <a:solidFill>
                  <a:srgbClr val="171717"/>
                </a:solidFill>
                <a:effectLst/>
                <a:latin typeface="Segoe UI" panose="020B0502040204020203" pitchFamily="34" charset="0"/>
              </a:rPr>
              <a:t>Compliance score, shows overall compliance posture</a:t>
            </a: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a:xfrm>
            <a:off x="418642" y="3747517"/>
            <a:ext cx="3943152" cy="369332"/>
          </a:xfrm>
        </p:spPr>
        <p:txBody>
          <a:bodyPr/>
          <a:lstStyle/>
          <a:p>
            <a:r>
              <a:rPr lang="en-US" sz="1800" dirty="0"/>
              <a:t>Key elements of Compliance Manager </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a:xfrm>
            <a:off x="418642" y="4086071"/>
            <a:ext cx="4678877" cy="1308050"/>
          </a:xfrm>
        </p:spPr>
        <p:txBody>
          <a:bodyPr/>
          <a:lstStyle/>
          <a:p>
            <a:pPr marL="285750" indent="-285750">
              <a:buFont typeface="Arial" panose="020B0604020202020204" pitchFamily="34" charset="0"/>
              <a:buChar char="•"/>
            </a:pPr>
            <a:r>
              <a:rPr lang="en-US" sz="1600" dirty="0"/>
              <a:t>Controls</a:t>
            </a:r>
          </a:p>
          <a:p>
            <a:pPr marL="285750" indent="-285750">
              <a:buFont typeface="Arial" panose="020B0604020202020204" pitchFamily="34" charset="0"/>
              <a:buChar char="•"/>
            </a:pPr>
            <a:r>
              <a:rPr lang="en-US" sz="1600" dirty="0"/>
              <a:t>Assessments</a:t>
            </a:r>
          </a:p>
          <a:p>
            <a:pPr marL="285750" indent="-285750">
              <a:buFont typeface="Arial" panose="020B0604020202020204" pitchFamily="34" charset="0"/>
              <a:buChar char="•"/>
            </a:pPr>
            <a:r>
              <a:rPr lang="en-US" sz="1600" dirty="0"/>
              <a:t>Templates</a:t>
            </a:r>
          </a:p>
          <a:p>
            <a:pPr marL="285750" indent="-285750">
              <a:buFont typeface="Arial" panose="020B0604020202020204" pitchFamily="34" charset="0"/>
              <a:buChar char="•"/>
            </a:pPr>
            <a:r>
              <a:rPr lang="en-US" sz="1600" dirty="0"/>
              <a:t>Improvement actions</a:t>
            </a:r>
          </a:p>
        </p:txBody>
      </p:sp>
      <p:sp>
        <p:nvSpPr>
          <p:cNvPr id="9" name="Text Placeholder 15">
            <a:extLst>
              <a:ext uri="{FF2B5EF4-FFF2-40B4-BE49-F238E27FC236}">
                <a16:creationId xmlns:a16="http://schemas.microsoft.com/office/drawing/2014/main" id="{024D06D9-ADB7-4ED2-8B2C-577C31FDBC62}"/>
              </a:ext>
              <a:ext uri="{C183D7F6-B498-43B3-948B-1728B52AA6E4}">
                <adec:decorative xmlns:adec="http://schemas.microsoft.com/office/drawing/2017/decorative" val="1"/>
              </a:ext>
            </a:extLst>
          </p:cNvPr>
          <p:cNvSpPr txBox="1">
            <a:spLocks/>
          </p:cNvSpPr>
          <p:nvPr/>
        </p:nvSpPr>
        <p:spPr>
          <a:xfrm>
            <a:off x="5553511" y="1089819"/>
            <a:ext cx="6409189" cy="4304302"/>
          </a:xfrm>
          <a:prstGeom prst="rect">
            <a:avLst/>
          </a:prstGeom>
          <a:ln w="19050">
            <a:solidFill>
              <a:schemeClr val="accent1"/>
            </a:solidFill>
          </a:ln>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p>
        </p:txBody>
      </p:sp>
      <p:pic>
        <p:nvPicPr>
          <p:cNvPr id="11" name="Picture Placeholder 5" descr="Compliance manager overview pane.">
            <a:extLst>
              <a:ext uri="{FF2B5EF4-FFF2-40B4-BE49-F238E27FC236}">
                <a16:creationId xmlns:a16="http://schemas.microsoft.com/office/drawing/2014/main" id="{930769A4-7008-4E2B-A446-9372B8322049}"/>
              </a:ext>
            </a:extLst>
          </p:cNvPr>
          <p:cNvPicPr>
            <a:picLocks noGrp="1" noChangeAspect="1"/>
          </p:cNvPicPr>
          <p:nvPr>
            <p:ph type="pic" sz="quarter" idx="15"/>
          </p:nvPr>
        </p:nvPicPr>
        <p:blipFill>
          <a:blip r:embed="rId4"/>
          <a:stretch>
            <a:fillRect/>
          </a:stretch>
        </p:blipFill>
        <p:spPr>
          <a:xfrm>
            <a:off x="5629831" y="1299835"/>
            <a:ext cx="6207035" cy="3985229"/>
          </a:xfrm>
        </p:spPr>
      </p:pic>
    </p:spTree>
    <p:custDataLst>
      <p:tags r:id="rId1"/>
    </p:custDataLst>
    <p:extLst>
      <p:ext uri="{BB962C8B-B14F-4D97-AF65-F5344CB8AC3E}">
        <p14:creationId xmlns:p14="http://schemas.microsoft.com/office/powerpoint/2010/main" val="15027257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8540005" cy="728448"/>
          </a:xfrm>
        </p:spPr>
        <p:txBody>
          <a:bodyPr/>
          <a:lstStyle/>
          <a:p>
            <a:r>
              <a:rPr lang="en-US" dirty="0"/>
              <a:t>Compliance score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5"/>
          </p:nvPr>
        </p:nvSpPr>
        <p:spPr>
          <a:xfrm>
            <a:off x="418642" y="1368494"/>
            <a:ext cx="4405606" cy="369332"/>
          </a:xfrm>
        </p:spPr>
        <p:txBody>
          <a:bodyPr/>
          <a:lstStyle/>
          <a:p>
            <a:r>
              <a:rPr lang="en-US" altLang="zh-CN" sz="1800" dirty="0"/>
              <a:t>Benefits of compliance score:</a:t>
            </a:r>
            <a:endParaRPr lang="en-US" sz="1800" dirty="0"/>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a:xfrm>
            <a:off x="418642" y="1726623"/>
            <a:ext cx="4514085" cy="1123384"/>
          </a:xfrm>
        </p:spPr>
        <p:txBody>
          <a:bodyPr/>
          <a:lstStyle/>
          <a:p>
            <a:pPr marL="285750" lvl="1" indent="-285750">
              <a:lnSpc>
                <a:spcPct val="100000"/>
              </a:lnSpc>
              <a:spcAft>
                <a:spcPts val="600"/>
              </a:spcAft>
              <a:buFont typeface="Arial" panose="020B0604020202020204" pitchFamily="34" charset="0"/>
              <a:buChar char="•"/>
            </a:pPr>
            <a:r>
              <a:rPr lang="en-US" sz="1550" dirty="0">
                <a:solidFill>
                  <a:srgbClr val="171717"/>
                </a:solidFill>
                <a:latin typeface="Segoe UI" panose="020B0502040204020203" pitchFamily="34" charset="0"/>
              </a:rPr>
              <a:t>H</a:t>
            </a:r>
            <a:r>
              <a:rPr lang="en-US" sz="1550" b="0" i="0" dirty="0">
                <a:solidFill>
                  <a:srgbClr val="171717"/>
                </a:solidFill>
                <a:effectLst/>
                <a:latin typeface="Segoe UI" panose="020B0502040204020203" pitchFamily="34" charset="0"/>
              </a:rPr>
              <a:t>elp an organization understand its current compliance posture. </a:t>
            </a:r>
          </a:p>
          <a:p>
            <a:pPr marL="285750" lvl="1" indent="-285750">
              <a:lnSpc>
                <a:spcPct val="100000"/>
              </a:lnSpc>
              <a:spcAft>
                <a:spcPts val="1200"/>
              </a:spcAft>
              <a:buFont typeface="Arial" panose="020B0604020202020204" pitchFamily="34" charset="0"/>
              <a:buChar char="•"/>
            </a:pPr>
            <a:r>
              <a:rPr lang="en-US" sz="1550" dirty="0">
                <a:solidFill>
                  <a:srgbClr val="171717"/>
                </a:solidFill>
                <a:latin typeface="Segoe UI" panose="020B0502040204020203" pitchFamily="34" charset="0"/>
              </a:rPr>
              <a:t>H</a:t>
            </a:r>
            <a:r>
              <a:rPr lang="en-US" sz="1550" b="0" i="0" dirty="0">
                <a:solidFill>
                  <a:srgbClr val="171717"/>
                </a:solidFill>
                <a:effectLst/>
                <a:latin typeface="Segoe UI" panose="020B0502040204020203" pitchFamily="34" charset="0"/>
              </a:rPr>
              <a:t>elp prioritize actions based on their potential to reduce risk.</a:t>
            </a:r>
            <a:endParaRPr lang="en-US" sz="1550" dirty="0"/>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a:xfrm>
            <a:off x="418642" y="3116574"/>
            <a:ext cx="3943152" cy="369332"/>
          </a:xfrm>
        </p:spPr>
        <p:txBody>
          <a:bodyPr/>
          <a:lstStyle/>
          <a:p>
            <a:r>
              <a:rPr lang="en-US" sz="1800" dirty="0"/>
              <a:t>Understand your compliance score</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a:xfrm>
            <a:off x="418642" y="3485906"/>
            <a:ext cx="5085355" cy="1908215"/>
          </a:xfrm>
        </p:spPr>
        <p:txBody>
          <a:bodyPr/>
          <a:lstStyle/>
          <a:p>
            <a:pPr marL="285750" lvl="1" indent="-285750">
              <a:lnSpc>
                <a:spcPct val="100000"/>
              </a:lnSpc>
              <a:spcAft>
                <a:spcPts val="600"/>
              </a:spcAft>
              <a:buFont typeface="Arial" panose="020B0604020202020204" pitchFamily="34" charset="0"/>
              <a:buChar char="•"/>
            </a:pPr>
            <a:r>
              <a:rPr lang="en-US" sz="1550" dirty="0">
                <a:solidFill>
                  <a:srgbClr val="171717"/>
                </a:solidFill>
              </a:rPr>
              <a:t>Actions</a:t>
            </a:r>
          </a:p>
          <a:p>
            <a:pPr marL="733943" lvl="2" indent="-285750">
              <a:spcBef>
                <a:spcPts val="0"/>
              </a:spcBef>
              <a:spcAft>
                <a:spcPts val="600"/>
              </a:spcAft>
              <a:buFont typeface="Segoe UI" panose="020B0502040204020203" pitchFamily="34" charset="0"/>
              <a:buChar char="-"/>
            </a:pPr>
            <a:r>
              <a:rPr lang="en-US" sz="1550" dirty="0">
                <a:solidFill>
                  <a:srgbClr val="171717"/>
                </a:solidFill>
              </a:rPr>
              <a:t>Your improved actions</a:t>
            </a:r>
          </a:p>
          <a:p>
            <a:pPr marL="733943" lvl="2" indent="-285750">
              <a:spcBef>
                <a:spcPts val="0"/>
              </a:spcBef>
              <a:spcAft>
                <a:spcPts val="600"/>
              </a:spcAft>
              <a:buFont typeface="Segoe UI" panose="020B0502040204020203" pitchFamily="34" charset="0"/>
              <a:buChar char="-"/>
            </a:pPr>
            <a:r>
              <a:rPr lang="en-US" sz="1550" dirty="0">
                <a:solidFill>
                  <a:srgbClr val="171717"/>
                </a:solidFill>
              </a:rPr>
              <a:t>Microsoft actions</a:t>
            </a:r>
          </a:p>
          <a:p>
            <a:pPr marL="285750" lvl="1" indent="-285750">
              <a:lnSpc>
                <a:spcPct val="100000"/>
              </a:lnSpc>
              <a:spcAft>
                <a:spcPts val="600"/>
              </a:spcAft>
              <a:buFont typeface="Arial" panose="020B0604020202020204" pitchFamily="34" charset="0"/>
              <a:buChar char="•"/>
            </a:pPr>
            <a:r>
              <a:rPr lang="en-US" sz="1550" dirty="0"/>
              <a:t>Action types ( &amp; action subcategory)</a:t>
            </a:r>
          </a:p>
          <a:p>
            <a:pPr marL="733943" lvl="2" indent="-285750">
              <a:spcBef>
                <a:spcPts val="0"/>
              </a:spcBef>
              <a:spcAft>
                <a:spcPts val="600"/>
              </a:spcAft>
              <a:buFont typeface="Segoe UI" panose="020B0502040204020203" pitchFamily="34" charset="0"/>
              <a:buChar char="-"/>
            </a:pPr>
            <a:r>
              <a:rPr lang="en-US" sz="1550" dirty="0"/>
              <a:t>Mandatory (preventive, detective, or corrective)</a:t>
            </a:r>
          </a:p>
          <a:p>
            <a:pPr marL="733943" lvl="2" indent="-285750">
              <a:spcBef>
                <a:spcPts val="0"/>
              </a:spcBef>
              <a:spcAft>
                <a:spcPts val="600"/>
              </a:spcAft>
              <a:buFont typeface="Segoe UI" panose="020B0502040204020203" pitchFamily="34" charset="0"/>
              <a:buChar char="-"/>
            </a:pPr>
            <a:r>
              <a:rPr lang="en-US" sz="1550" dirty="0"/>
              <a:t>Discretionary (preventive, detective, or corrective)</a:t>
            </a:r>
          </a:p>
        </p:txBody>
      </p:sp>
      <p:sp>
        <p:nvSpPr>
          <p:cNvPr id="9" name="Text Placeholder 15">
            <a:extLst>
              <a:ext uri="{FF2B5EF4-FFF2-40B4-BE49-F238E27FC236}">
                <a16:creationId xmlns:a16="http://schemas.microsoft.com/office/drawing/2014/main" id="{024D06D9-ADB7-4ED2-8B2C-577C31FDBC62}"/>
              </a:ext>
              <a:ext uri="{C183D7F6-B498-43B3-948B-1728B52AA6E4}">
                <adec:decorative xmlns:adec="http://schemas.microsoft.com/office/drawing/2017/decorative" val="1"/>
              </a:ext>
            </a:extLst>
          </p:cNvPr>
          <p:cNvSpPr txBox="1">
            <a:spLocks/>
          </p:cNvSpPr>
          <p:nvPr/>
        </p:nvSpPr>
        <p:spPr>
          <a:xfrm>
            <a:off x="5654180" y="1089819"/>
            <a:ext cx="6308520" cy="4304302"/>
          </a:xfrm>
          <a:prstGeom prst="rect">
            <a:avLst/>
          </a:prstGeom>
          <a:ln w="19050">
            <a:solidFill>
              <a:schemeClr val="accent1"/>
            </a:solidFill>
          </a:ln>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p>
        </p:txBody>
      </p:sp>
      <p:pic>
        <p:nvPicPr>
          <p:cNvPr id="12" name="Picture Placeholder 7" descr="Example of a compliance score.">
            <a:extLst>
              <a:ext uri="{FF2B5EF4-FFF2-40B4-BE49-F238E27FC236}">
                <a16:creationId xmlns:a16="http://schemas.microsoft.com/office/drawing/2014/main" id="{5CE4323E-2CC2-44F1-974C-5F670DF66D40}"/>
              </a:ext>
            </a:extLst>
          </p:cNvPr>
          <p:cNvPicPr>
            <a:picLocks noGrp="1" noChangeAspect="1"/>
          </p:cNvPicPr>
          <p:nvPr>
            <p:ph type="pic" sz="quarter" idx="15"/>
          </p:nvPr>
        </p:nvPicPr>
        <p:blipFill>
          <a:blip r:embed="rId4"/>
          <a:stretch>
            <a:fillRect/>
          </a:stretch>
        </p:blipFill>
        <p:spPr>
          <a:xfrm>
            <a:off x="5977683" y="1118833"/>
            <a:ext cx="5560844" cy="4246273"/>
          </a:xfrm>
        </p:spPr>
      </p:pic>
    </p:spTree>
    <p:custDataLst>
      <p:tags r:id="rId1"/>
    </p:custDataLst>
    <p:extLst>
      <p:ext uri="{BB962C8B-B14F-4D97-AF65-F5344CB8AC3E}">
        <p14:creationId xmlns:p14="http://schemas.microsoft.com/office/powerpoint/2010/main" val="18977817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 </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1" y="3644537"/>
            <a:ext cx="5413394" cy="615553"/>
          </a:xfrm>
        </p:spPr>
        <p:txBody>
          <a:bodyPr/>
          <a:lstStyle/>
          <a:p>
            <a:r>
              <a:rPr lang="en-US" sz="2800" dirty="0"/>
              <a:t>Microsoft 365 Compliance Center</a:t>
            </a:r>
          </a:p>
        </p:txBody>
      </p:sp>
    </p:spTree>
    <p:extLst>
      <p:ext uri="{BB962C8B-B14F-4D97-AF65-F5344CB8AC3E}">
        <p14:creationId xmlns:p14="http://schemas.microsoft.com/office/powerpoint/2010/main" val="20851558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Describe information protection and governance capabilities of Microsoft 365</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4"/>
          <a:srcRect t="1783" b="1783"/>
          <a:stretch/>
        </p:blipFill>
        <p:spPr>
          <a:xfrm>
            <a:off x="10098088" y="2778125"/>
            <a:ext cx="1281112" cy="1281113"/>
          </a:xfrm>
        </p:spPr>
      </p:pic>
    </p:spTree>
    <p:custDataLst>
      <p:tags r:id="rId1"/>
    </p:custDataLst>
    <p:extLst>
      <p:ext uri="{BB962C8B-B14F-4D97-AF65-F5344CB8AC3E}">
        <p14:creationId xmlns:p14="http://schemas.microsoft.com/office/powerpoint/2010/main" val="4092442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p:txBody>
          <a:bodyPr/>
          <a:lstStyle/>
          <a:p>
            <a:r>
              <a:rPr lang="en-US" dirty="0"/>
              <a:t>Lesson 2 Introduction </a:t>
            </a:r>
          </a:p>
        </p:txBody>
      </p:sp>
      <p:sp>
        <p:nvSpPr>
          <p:cNvPr id="2" name="TextBox 1">
            <a:extLst>
              <a:ext uri="{FF2B5EF4-FFF2-40B4-BE49-F238E27FC236}">
                <a16:creationId xmlns:a16="http://schemas.microsoft.com/office/drawing/2014/main" id="{0EDD0A41-3CE2-43E1-9D8C-954EA7C29685}"/>
              </a:ext>
            </a:extLst>
          </p:cNvPr>
          <p:cNvSpPr txBox="1"/>
          <p:nvPr/>
        </p:nvSpPr>
        <p:spPr>
          <a:xfrm>
            <a:off x="279111" y="1244257"/>
            <a:ext cx="11480800"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After completing this module, you should be able to: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data classification capabilities.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records management.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data loss prevention.</a:t>
            </a:r>
          </a:p>
        </p:txBody>
      </p:sp>
    </p:spTree>
    <p:custDataLst>
      <p:tags r:id="rId1"/>
    </p:custDataLst>
    <p:extLst>
      <p:ext uri="{BB962C8B-B14F-4D97-AF65-F5344CB8AC3E}">
        <p14:creationId xmlns:p14="http://schemas.microsoft.com/office/powerpoint/2010/main" val="32354676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15CD2-654B-4236-871C-C817A2729321}"/>
              </a:ext>
            </a:extLst>
          </p:cNvPr>
          <p:cNvSpPr>
            <a:spLocks noGrp="1"/>
          </p:cNvSpPr>
          <p:nvPr>
            <p:ph type="title"/>
          </p:nvPr>
        </p:nvSpPr>
        <p:spPr/>
        <p:txBody>
          <a:bodyPr/>
          <a:lstStyle/>
          <a:p>
            <a:r>
              <a:rPr lang="en-US" dirty="0"/>
              <a:t>Know your data, protect your data, and govern your data</a:t>
            </a:r>
          </a:p>
        </p:txBody>
      </p:sp>
      <p:sp>
        <p:nvSpPr>
          <p:cNvPr id="3" name="Text Placeholder 2">
            <a:extLst>
              <a:ext uri="{FF2B5EF4-FFF2-40B4-BE49-F238E27FC236}">
                <a16:creationId xmlns:a16="http://schemas.microsoft.com/office/drawing/2014/main" id="{9953F9AF-DFBD-46F0-91E4-F721E9FB4A28}"/>
              </a:ext>
            </a:extLst>
          </p:cNvPr>
          <p:cNvSpPr>
            <a:spLocks noGrp="1"/>
          </p:cNvSpPr>
          <p:nvPr>
            <p:ph type="body" sz="quarter" idx="11"/>
          </p:nvPr>
        </p:nvSpPr>
        <p:spPr/>
        <p:txBody>
          <a:bodyPr/>
          <a:lstStyle/>
          <a:p>
            <a:r>
              <a:rPr lang="en-US" sz="1500" dirty="0">
                <a:latin typeface="+mj-lt"/>
              </a:rPr>
              <a:t>Know your data: </a:t>
            </a:r>
            <a:r>
              <a:rPr lang="en-US" sz="1500" dirty="0">
                <a:solidFill>
                  <a:srgbClr val="171717"/>
                </a:solidFill>
                <a:latin typeface="Segoe UI" panose="020B0502040204020203" pitchFamily="34" charset="0"/>
              </a:rPr>
              <a:t>U</a:t>
            </a:r>
            <a:r>
              <a:rPr lang="en-US" sz="1500" b="0" i="0" dirty="0">
                <a:solidFill>
                  <a:srgbClr val="171717"/>
                </a:solidFill>
                <a:effectLst/>
                <a:latin typeface="Segoe UI" panose="020B0502040204020203" pitchFamily="34" charset="0"/>
              </a:rPr>
              <a:t>nderstand your data landscape and identify important data across on-premises, cloud, and hybrid environments. </a:t>
            </a:r>
            <a:endParaRPr lang="en-US" sz="1500" dirty="0"/>
          </a:p>
        </p:txBody>
      </p:sp>
      <p:sp>
        <p:nvSpPr>
          <p:cNvPr id="4" name="Text Placeholder 3">
            <a:extLst>
              <a:ext uri="{FF2B5EF4-FFF2-40B4-BE49-F238E27FC236}">
                <a16:creationId xmlns:a16="http://schemas.microsoft.com/office/drawing/2014/main" id="{87EAF8FD-3910-4580-BAD8-9F547BBD1879}"/>
              </a:ext>
            </a:extLst>
          </p:cNvPr>
          <p:cNvSpPr>
            <a:spLocks noGrp="1"/>
          </p:cNvSpPr>
          <p:nvPr>
            <p:ph type="body" sz="quarter" idx="15"/>
          </p:nvPr>
        </p:nvSpPr>
        <p:spPr/>
        <p:txBody>
          <a:bodyPr/>
          <a:lstStyle/>
          <a:p>
            <a:r>
              <a:rPr lang="en-US" sz="1500" dirty="0">
                <a:latin typeface="+mj-lt"/>
              </a:rPr>
              <a:t>Protect your data: </a:t>
            </a:r>
            <a:r>
              <a:rPr lang="en-US" sz="1500" dirty="0"/>
              <a:t>Apply flexible protection actions including encryption, access restrictions, and visual markings.</a:t>
            </a:r>
          </a:p>
        </p:txBody>
      </p:sp>
      <p:sp>
        <p:nvSpPr>
          <p:cNvPr id="5" name="Text Placeholder 4">
            <a:extLst>
              <a:ext uri="{FF2B5EF4-FFF2-40B4-BE49-F238E27FC236}">
                <a16:creationId xmlns:a16="http://schemas.microsoft.com/office/drawing/2014/main" id="{CAFD13CF-6EB7-4F77-A3BC-85188573A421}"/>
              </a:ext>
            </a:extLst>
          </p:cNvPr>
          <p:cNvSpPr>
            <a:spLocks noGrp="1"/>
          </p:cNvSpPr>
          <p:nvPr>
            <p:ph type="body" sz="quarter" idx="17"/>
          </p:nvPr>
        </p:nvSpPr>
        <p:spPr/>
        <p:txBody>
          <a:bodyPr/>
          <a:lstStyle/>
          <a:p>
            <a:r>
              <a:rPr lang="en-US" sz="1500" dirty="0">
                <a:latin typeface="+mj-lt"/>
              </a:rPr>
              <a:t>Prevent data loss: </a:t>
            </a:r>
            <a:r>
              <a:rPr lang="en-US" sz="1500" dirty="0">
                <a:solidFill>
                  <a:srgbClr val="171717"/>
                </a:solidFill>
                <a:latin typeface="Segoe UI" panose="020B0502040204020203" pitchFamily="34" charset="0"/>
              </a:rPr>
              <a:t>D</a:t>
            </a:r>
            <a:r>
              <a:rPr lang="en-US" sz="1500" b="0" i="0" dirty="0">
                <a:solidFill>
                  <a:srgbClr val="171717"/>
                </a:solidFill>
                <a:effectLst/>
                <a:latin typeface="Segoe UI" panose="020B0502040204020203" pitchFamily="34" charset="0"/>
              </a:rPr>
              <a:t>etect risky behavior and prevent accidental oversharing of sensitive information. </a:t>
            </a:r>
            <a:r>
              <a:rPr lang="en-US" sz="1500" dirty="0"/>
              <a:t> </a:t>
            </a:r>
          </a:p>
        </p:txBody>
      </p:sp>
      <p:sp>
        <p:nvSpPr>
          <p:cNvPr id="6" name="Text Placeholder 5">
            <a:extLst>
              <a:ext uri="{FF2B5EF4-FFF2-40B4-BE49-F238E27FC236}">
                <a16:creationId xmlns:a16="http://schemas.microsoft.com/office/drawing/2014/main" id="{824A6C50-3FFA-414A-B40A-49B7FB1A5833}"/>
              </a:ext>
            </a:extLst>
          </p:cNvPr>
          <p:cNvSpPr>
            <a:spLocks noGrp="1"/>
          </p:cNvSpPr>
          <p:nvPr>
            <p:ph type="body" sz="quarter" idx="19"/>
          </p:nvPr>
        </p:nvSpPr>
        <p:spPr/>
        <p:txBody>
          <a:bodyPr/>
          <a:lstStyle/>
          <a:p>
            <a:r>
              <a:rPr lang="en-US" dirty="0">
                <a:latin typeface="+mj-lt"/>
              </a:rPr>
              <a:t>Govern your data: </a:t>
            </a:r>
            <a:r>
              <a:rPr lang="en-US" dirty="0">
                <a:solidFill>
                  <a:srgbClr val="171717"/>
                </a:solidFill>
                <a:latin typeface="Segoe UI" panose="020B0502040204020203" pitchFamily="34" charset="0"/>
              </a:rPr>
              <a:t>A</a:t>
            </a:r>
            <a:r>
              <a:rPr lang="en-US" b="0" i="0" dirty="0">
                <a:solidFill>
                  <a:srgbClr val="171717"/>
                </a:solidFill>
                <a:effectLst/>
                <a:latin typeface="Segoe UI" panose="020B0502040204020203" pitchFamily="34" charset="0"/>
              </a:rPr>
              <a:t>utomatically keep, delete, and store data and records in a compliant manner.</a:t>
            </a:r>
            <a:endParaRPr lang="en-US" dirty="0"/>
          </a:p>
        </p:txBody>
      </p:sp>
      <p:grpSp>
        <p:nvGrpSpPr>
          <p:cNvPr id="8" name="Group 7">
            <a:extLst>
              <a:ext uri="{FF2B5EF4-FFF2-40B4-BE49-F238E27FC236}">
                <a16:creationId xmlns:a16="http://schemas.microsoft.com/office/drawing/2014/main" id="{FFC43C47-E3E4-44CE-98EB-4B7AA0996269}"/>
              </a:ext>
              <a:ext uri="{C183D7F6-B498-43B3-948B-1728B52AA6E4}">
                <adec:decorative xmlns:adec="http://schemas.microsoft.com/office/drawing/2017/decorative" val="1"/>
              </a:ext>
            </a:extLst>
          </p:cNvPr>
          <p:cNvGrpSpPr/>
          <p:nvPr/>
        </p:nvGrpSpPr>
        <p:grpSpPr>
          <a:xfrm>
            <a:off x="418643" y="1519900"/>
            <a:ext cx="717140" cy="717242"/>
            <a:chOff x="418643" y="1487929"/>
            <a:chExt cx="717140" cy="717242"/>
          </a:xfrm>
        </p:grpSpPr>
        <p:grpSp>
          <p:nvGrpSpPr>
            <p:cNvPr id="9" name="Group 8">
              <a:extLst>
                <a:ext uri="{FF2B5EF4-FFF2-40B4-BE49-F238E27FC236}">
                  <a16:creationId xmlns:a16="http://schemas.microsoft.com/office/drawing/2014/main" id="{9388219D-0EA5-4E80-9854-46424240278B}"/>
                </a:ext>
              </a:extLst>
            </p:cNvPr>
            <p:cNvGrpSpPr/>
            <p:nvPr/>
          </p:nvGrpSpPr>
          <p:grpSpPr>
            <a:xfrm>
              <a:off x="418643" y="1487929"/>
              <a:ext cx="717140" cy="717242"/>
              <a:chOff x="418643" y="1487929"/>
              <a:chExt cx="717140" cy="717242"/>
            </a:xfrm>
          </p:grpSpPr>
          <p:sp>
            <p:nvSpPr>
              <p:cNvPr id="11" name="Freeform 5">
                <a:extLst>
                  <a:ext uri="{FF2B5EF4-FFF2-40B4-BE49-F238E27FC236}">
                    <a16:creationId xmlns:a16="http://schemas.microsoft.com/office/drawing/2014/main" id="{1514817A-E9A3-4E05-8767-E76CDCEEBE6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2" name="Freeform 6">
                <a:extLst>
                  <a:ext uri="{FF2B5EF4-FFF2-40B4-BE49-F238E27FC236}">
                    <a16:creationId xmlns:a16="http://schemas.microsoft.com/office/drawing/2014/main" id="{CD61F063-EBAB-48A8-971C-D505BD1CCC51}"/>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0" name="Lock" title="Icon of a padlock">
              <a:extLst>
                <a:ext uri="{FF2B5EF4-FFF2-40B4-BE49-F238E27FC236}">
                  <a16:creationId xmlns:a16="http://schemas.microsoft.com/office/drawing/2014/main" id="{C4CEDE21-A5AB-4B35-A619-70BD97F891C4}"/>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12">
            <a:extLst>
              <a:ext uri="{FF2B5EF4-FFF2-40B4-BE49-F238E27FC236}">
                <a16:creationId xmlns:a16="http://schemas.microsoft.com/office/drawing/2014/main" id="{D4DB1CED-E0BD-46E7-BE20-AA137B9E8525}"/>
              </a:ext>
              <a:ext uri="{C183D7F6-B498-43B3-948B-1728B52AA6E4}">
                <adec:decorative xmlns:adec="http://schemas.microsoft.com/office/drawing/2017/decorative" val="1"/>
              </a:ext>
            </a:extLst>
          </p:cNvPr>
          <p:cNvGrpSpPr/>
          <p:nvPr/>
        </p:nvGrpSpPr>
        <p:grpSpPr>
          <a:xfrm>
            <a:off x="418643" y="2565060"/>
            <a:ext cx="717140" cy="717242"/>
            <a:chOff x="418643" y="2533089"/>
            <a:chExt cx="717140" cy="717242"/>
          </a:xfrm>
        </p:grpSpPr>
        <p:grpSp>
          <p:nvGrpSpPr>
            <p:cNvPr id="14" name="Group 13">
              <a:extLst>
                <a:ext uri="{FF2B5EF4-FFF2-40B4-BE49-F238E27FC236}">
                  <a16:creationId xmlns:a16="http://schemas.microsoft.com/office/drawing/2014/main" id="{D742A601-1C67-4CB2-8230-F02F22A93A16}"/>
                </a:ext>
              </a:extLst>
            </p:cNvPr>
            <p:cNvGrpSpPr/>
            <p:nvPr/>
          </p:nvGrpSpPr>
          <p:grpSpPr>
            <a:xfrm>
              <a:off x="418643" y="2533089"/>
              <a:ext cx="717140" cy="717242"/>
              <a:chOff x="418643" y="2533089"/>
              <a:chExt cx="717140" cy="717242"/>
            </a:xfrm>
          </p:grpSpPr>
          <p:sp>
            <p:nvSpPr>
              <p:cNvPr id="16" name="Freeform 5">
                <a:extLst>
                  <a:ext uri="{FF2B5EF4-FFF2-40B4-BE49-F238E27FC236}">
                    <a16:creationId xmlns:a16="http://schemas.microsoft.com/office/drawing/2014/main" id="{EB6CE140-7EBE-4A47-97D9-577A24350276}"/>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7" name="Freeform 6">
                <a:extLst>
                  <a:ext uri="{FF2B5EF4-FFF2-40B4-BE49-F238E27FC236}">
                    <a16:creationId xmlns:a16="http://schemas.microsoft.com/office/drawing/2014/main" id="{58E52E3D-D053-433D-A483-BCBFA8ABE7C2}"/>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5" name="shield_3" title="Icon of a shield with an exclamation point inside">
              <a:extLst>
                <a:ext uri="{FF2B5EF4-FFF2-40B4-BE49-F238E27FC236}">
                  <a16:creationId xmlns:a16="http://schemas.microsoft.com/office/drawing/2014/main" id="{9911DA5A-CF1F-4BFB-9D08-94959B74E49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a:extLst>
              <a:ext uri="{FF2B5EF4-FFF2-40B4-BE49-F238E27FC236}">
                <a16:creationId xmlns:a16="http://schemas.microsoft.com/office/drawing/2014/main" id="{3CC943CA-8094-4C4C-8F2B-1D8666D6A0D7}"/>
              </a:ext>
              <a:ext uri="{C183D7F6-B498-43B3-948B-1728B52AA6E4}">
                <adec:decorative xmlns:adec="http://schemas.microsoft.com/office/drawing/2017/decorative" val="1"/>
              </a:ext>
            </a:extLst>
          </p:cNvPr>
          <p:cNvGrpSpPr/>
          <p:nvPr/>
        </p:nvGrpSpPr>
        <p:grpSpPr>
          <a:xfrm>
            <a:off x="418643" y="3609218"/>
            <a:ext cx="717140" cy="717242"/>
            <a:chOff x="418643" y="3578249"/>
            <a:chExt cx="717140" cy="717242"/>
          </a:xfrm>
        </p:grpSpPr>
        <p:grpSp>
          <p:nvGrpSpPr>
            <p:cNvPr id="19" name="Group 18">
              <a:extLst>
                <a:ext uri="{FF2B5EF4-FFF2-40B4-BE49-F238E27FC236}">
                  <a16:creationId xmlns:a16="http://schemas.microsoft.com/office/drawing/2014/main" id="{CB7FEE97-49F0-4A39-A83C-D079FE7AC979}"/>
                </a:ext>
              </a:extLst>
            </p:cNvPr>
            <p:cNvGrpSpPr/>
            <p:nvPr/>
          </p:nvGrpSpPr>
          <p:grpSpPr>
            <a:xfrm>
              <a:off x="418643" y="3578249"/>
              <a:ext cx="717140" cy="717242"/>
              <a:chOff x="418643" y="2533089"/>
              <a:chExt cx="717140" cy="717242"/>
            </a:xfrm>
          </p:grpSpPr>
          <p:sp>
            <p:nvSpPr>
              <p:cNvPr id="21" name="Freeform 5">
                <a:extLst>
                  <a:ext uri="{FF2B5EF4-FFF2-40B4-BE49-F238E27FC236}">
                    <a16:creationId xmlns:a16="http://schemas.microsoft.com/office/drawing/2014/main" id="{5E80962A-FFC7-415E-A6E9-6D7B76CCB6CC}"/>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2" name="Freeform 6">
                <a:extLst>
                  <a:ext uri="{FF2B5EF4-FFF2-40B4-BE49-F238E27FC236}">
                    <a16:creationId xmlns:a16="http://schemas.microsoft.com/office/drawing/2014/main" id="{03579C16-DAE9-478B-BDDC-D654E9A4AFD2}"/>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0" name="safe" title="Icon of a locked safe">
              <a:extLst>
                <a:ext uri="{FF2B5EF4-FFF2-40B4-BE49-F238E27FC236}">
                  <a16:creationId xmlns:a16="http://schemas.microsoft.com/office/drawing/2014/main" id="{8BEB1AAD-7DC5-487E-A30D-DCFF402CA5C9}"/>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111391A4-F09F-43E3-9156-61AAC3B082E7}"/>
              </a:ext>
              <a:ext uri="{C183D7F6-B498-43B3-948B-1728B52AA6E4}">
                <adec:decorative xmlns:adec="http://schemas.microsoft.com/office/drawing/2017/decorative" val="1"/>
              </a:ext>
            </a:extLst>
          </p:cNvPr>
          <p:cNvGrpSpPr/>
          <p:nvPr/>
        </p:nvGrpSpPr>
        <p:grpSpPr>
          <a:xfrm>
            <a:off x="418643" y="4655380"/>
            <a:ext cx="717140" cy="717242"/>
            <a:chOff x="418643" y="4623409"/>
            <a:chExt cx="717140" cy="717242"/>
          </a:xfrm>
        </p:grpSpPr>
        <p:grpSp>
          <p:nvGrpSpPr>
            <p:cNvPr id="24" name="Group 23">
              <a:extLst>
                <a:ext uri="{FF2B5EF4-FFF2-40B4-BE49-F238E27FC236}">
                  <a16:creationId xmlns:a16="http://schemas.microsoft.com/office/drawing/2014/main" id="{07D4B3A6-EE08-40DA-98FE-AFD630C3FA77}"/>
                </a:ext>
              </a:extLst>
            </p:cNvPr>
            <p:cNvGrpSpPr/>
            <p:nvPr/>
          </p:nvGrpSpPr>
          <p:grpSpPr>
            <a:xfrm>
              <a:off x="418643" y="4623409"/>
              <a:ext cx="717140" cy="717242"/>
              <a:chOff x="418643" y="2533089"/>
              <a:chExt cx="717140" cy="717242"/>
            </a:xfrm>
          </p:grpSpPr>
          <p:sp>
            <p:nvSpPr>
              <p:cNvPr id="26" name="Freeform 5">
                <a:extLst>
                  <a:ext uri="{FF2B5EF4-FFF2-40B4-BE49-F238E27FC236}">
                    <a16:creationId xmlns:a16="http://schemas.microsoft.com/office/drawing/2014/main" id="{1C3FAEBE-D11A-4753-BD69-3F7A0D209DA4}"/>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7" name="Freeform 6">
                <a:extLst>
                  <a:ext uri="{FF2B5EF4-FFF2-40B4-BE49-F238E27FC236}">
                    <a16:creationId xmlns:a16="http://schemas.microsoft.com/office/drawing/2014/main" id="{659C8C31-AED4-451A-A706-93E69E9DF8B2}"/>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5" name="key" title="Icon of a key">
              <a:extLst>
                <a:ext uri="{FF2B5EF4-FFF2-40B4-BE49-F238E27FC236}">
                  <a16:creationId xmlns:a16="http://schemas.microsoft.com/office/drawing/2014/main" id="{D4F9801C-515C-4973-BF93-0809744BA27D}"/>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45" name="Picture Placeholder 44" descr="The concept of know your data, protect your data, prevent data loss, and govern your data, represented by four circles.">
            <a:extLst>
              <a:ext uri="{FF2B5EF4-FFF2-40B4-BE49-F238E27FC236}">
                <a16:creationId xmlns:a16="http://schemas.microsoft.com/office/drawing/2014/main" id="{0C973896-B876-4695-956F-DBFB4490D132}"/>
              </a:ext>
            </a:extLst>
          </p:cNvPr>
          <p:cNvPicPr>
            <a:picLocks noGrp="1" noChangeAspect="1"/>
          </p:cNvPicPr>
          <p:nvPr>
            <p:ph type="pic" sz="quarter" idx="27"/>
          </p:nvPr>
        </p:nvPicPr>
        <p:blipFill>
          <a:blip r:embed="rId4"/>
          <a:stretch>
            <a:fillRect/>
          </a:stretch>
        </p:blipFill>
        <p:spPr>
          <a:xfrm>
            <a:off x="8191761" y="1935532"/>
            <a:ext cx="3532278" cy="2197606"/>
          </a:xfrm>
        </p:spPr>
      </p:pic>
    </p:spTree>
    <p:custDataLst>
      <p:tags r:id="rId1"/>
    </p:custDataLst>
    <p:extLst>
      <p:ext uri="{BB962C8B-B14F-4D97-AF65-F5344CB8AC3E}">
        <p14:creationId xmlns:p14="http://schemas.microsoft.com/office/powerpoint/2010/main" val="27571382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382385"/>
            <a:ext cx="11493724" cy="680196"/>
          </a:xfrm>
        </p:spPr>
        <p:txBody>
          <a:bodyPr>
            <a:normAutofit fontScale="90000"/>
          </a:bodyPr>
          <a:lstStyle/>
          <a:p>
            <a:r>
              <a:rPr lang="en-US" dirty="0"/>
              <a:t>Data classification capabilities in the Microsoft 365 Compliance Center</a:t>
            </a:r>
          </a:p>
        </p:txBody>
      </p:sp>
      <p:grpSp>
        <p:nvGrpSpPr>
          <p:cNvPr id="73" name="Group 72">
            <a:extLst>
              <a:ext uri="{FF2B5EF4-FFF2-40B4-BE49-F238E27FC236}">
                <a16:creationId xmlns:a16="http://schemas.microsoft.com/office/drawing/2014/main" id="{91D000DF-F432-4565-9471-E66F45CD392D}"/>
              </a:ext>
              <a:ext uri="{C183D7F6-B498-43B3-948B-1728B52AA6E4}">
                <adec:decorative xmlns:adec="http://schemas.microsoft.com/office/drawing/2017/decorative" val="1"/>
              </a:ext>
            </a:extLst>
          </p:cNvPr>
          <p:cNvGrpSpPr/>
          <p:nvPr/>
        </p:nvGrpSpPr>
        <p:grpSpPr>
          <a:xfrm>
            <a:off x="418643" y="1422406"/>
            <a:ext cx="717140" cy="717242"/>
            <a:chOff x="418643" y="1487929"/>
            <a:chExt cx="717140" cy="717242"/>
          </a:xfrm>
        </p:grpSpPr>
        <p:grpSp>
          <p:nvGrpSpPr>
            <p:cNvPr id="74" name="Group 73">
              <a:extLst>
                <a:ext uri="{FF2B5EF4-FFF2-40B4-BE49-F238E27FC236}">
                  <a16:creationId xmlns:a16="http://schemas.microsoft.com/office/drawing/2014/main" id="{93647516-C228-469B-B1FC-859B719817B4}"/>
                </a:ext>
              </a:extLst>
            </p:cNvPr>
            <p:cNvGrpSpPr/>
            <p:nvPr/>
          </p:nvGrpSpPr>
          <p:grpSpPr>
            <a:xfrm>
              <a:off x="418643" y="1487929"/>
              <a:ext cx="717140" cy="717242"/>
              <a:chOff x="418643" y="1487929"/>
              <a:chExt cx="717140" cy="717242"/>
            </a:xfrm>
          </p:grpSpPr>
          <p:sp>
            <p:nvSpPr>
              <p:cNvPr id="76" name="Freeform 5">
                <a:extLst>
                  <a:ext uri="{FF2B5EF4-FFF2-40B4-BE49-F238E27FC236}">
                    <a16:creationId xmlns:a16="http://schemas.microsoft.com/office/drawing/2014/main" id="{88E06986-A3F5-4738-9C30-6EFF29589D7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7" name="Freeform 6">
                <a:extLst>
                  <a:ext uri="{FF2B5EF4-FFF2-40B4-BE49-F238E27FC236}">
                    <a16:creationId xmlns:a16="http://schemas.microsoft.com/office/drawing/2014/main" id="{D0CBFC9D-909B-4FB5-91CC-F43E2316B0BF}"/>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5" name="Lock" title="Icon of a padlock">
              <a:extLst>
                <a:ext uri="{FF2B5EF4-FFF2-40B4-BE49-F238E27FC236}">
                  <a16:creationId xmlns:a16="http://schemas.microsoft.com/office/drawing/2014/main" id="{8C44A5E8-2563-47CA-95F2-1968628EE847}"/>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Text Placeholder 5"/>
          <p:cNvSpPr>
            <a:spLocks noGrp="1"/>
          </p:cNvSpPr>
          <p:nvPr>
            <p:ph type="body" sz="quarter" idx="11"/>
          </p:nvPr>
        </p:nvSpPr>
        <p:spPr/>
        <p:txBody>
          <a:bodyPr/>
          <a:lstStyle/>
          <a:p>
            <a:pPr lvl="1"/>
            <a:r>
              <a:rPr lang="en-US" dirty="0"/>
              <a:t>Sensitive information types.</a:t>
            </a:r>
          </a:p>
        </p:txBody>
      </p:sp>
      <p:grpSp>
        <p:nvGrpSpPr>
          <p:cNvPr id="78" name="Group 77">
            <a:extLst>
              <a:ext uri="{FF2B5EF4-FFF2-40B4-BE49-F238E27FC236}">
                <a16:creationId xmlns:a16="http://schemas.microsoft.com/office/drawing/2014/main" id="{8180A218-B5E8-4D5E-873E-6DA40504EF61}"/>
              </a:ext>
              <a:ext uri="{C183D7F6-B498-43B3-948B-1728B52AA6E4}">
                <adec:decorative xmlns:adec="http://schemas.microsoft.com/office/drawing/2017/decorative" val="1"/>
              </a:ext>
            </a:extLst>
          </p:cNvPr>
          <p:cNvGrpSpPr/>
          <p:nvPr/>
        </p:nvGrpSpPr>
        <p:grpSpPr>
          <a:xfrm>
            <a:off x="418643" y="2277473"/>
            <a:ext cx="717140" cy="717242"/>
            <a:chOff x="418643" y="2533089"/>
            <a:chExt cx="717140" cy="717242"/>
          </a:xfrm>
        </p:grpSpPr>
        <p:grpSp>
          <p:nvGrpSpPr>
            <p:cNvPr id="79" name="Group 78">
              <a:extLst>
                <a:ext uri="{FF2B5EF4-FFF2-40B4-BE49-F238E27FC236}">
                  <a16:creationId xmlns:a16="http://schemas.microsoft.com/office/drawing/2014/main" id="{F24F4B1E-A929-41BB-A97F-C83039983EB8}"/>
                </a:ext>
              </a:extLst>
            </p:cNvPr>
            <p:cNvGrpSpPr/>
            <p:nvPr/>
          </p:nvGrpSpPr>
          <p:grpSpPr>
            <a:xfrm>
              <a:off x="418643" y="2533089"/>
              <a:ext cx="717140" cy="717242"/>
              <a:chOff x="418643" y="2533089"/>
              <a:chExt cx="717140" cy="717242"/>
            </a:xfrm>
          </p:grpSpPr>
          <p:sp>
            <p:nvSpPr>
              <p:cNvPr id="81" name="Freeform 5">
                <a:extLst>
                  <a:ext uri="{FF2B5EF4-FFF2-40B4-BE49-F238E27FC236}">
                    <a16:creationId xmlns:a16="http://schemas.microsoft.com/office/drawing/2014/main" id="{9FF9C583-131B-4729-9202-2E4F6FF358F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2" name="Freeform 6">
                <a:extLst>
                  <a:ext uri="{FF2B5EF4-FFF2-40B4-BE49-F238E27FC236}">
                    <a16:creationId xmlns:a16="http://schemas.microsoft.com/office/drawing/2014/main" id="{CB7D9FB0-F6A7-4150-BD8C-BC6C6FD144FB}"/>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80" name="shield_3" title="Icon of a shield with an exclamation point inside">
              <a:extLst>
                <a:ext uri="{FF2B5EF4-FFF2-40B4-BE49-F238E27FC236}">
                  <a16:creationId xmlns:a16="http://schemas.microsoft.com/office/drawing/2014/main" id="{3123E87A-D2CD-4B66-A611-4B7A21D7BC0B}"/>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 Placeholder 1"/>
          <p:cNvSpPr>
            <a:spLocks noGrp="1"/>
          </p:cNvSpPr>
          <p:nvPr>
            <p:ph type="body" sz="quarter" idx="15"/>
          </p:nvPr>
        </p:nvSpPr>
        <p:spPr/>
        <p:txBody>
          <a:bodyPr/>
          <a:lstStyle/>
          <a:p>
            <a:pPr lvl="1"/>
            <a:r>
              <a:rPr lang="en-US" dirty="0"/>
              <a:t>Trainable classifiers: Pre-trained classifiers and Custom trainable classifiers.</a:t>
            </a:r>
          </a:p>
        </p:txBody>
      </p:sp>
      <p:grpSp>
        <p:nvGrpSpPr>
          <p:cNvPr id="83" name="Group 82">
            <a:extLst>
              <a:ext uri="{FF2B5EF4-FFF2-40B4-BE49-F238E27FC236}">
                <a16:creationId xmlns:a16="http://schemas.microsoft.com/office/drawing/2014/main" id="{6D4D8D75-FE79-4FDC-8140-752F5D62AA98}"/>
              </a:ext>
              <a:ext uri="{C183D7F6-B498-43B3-948B-1728B52AA6E4}">
                <adec:decorative xmlns:adec="http://schemas.microsoft.com/office/drawing/2017/decorative" val="1"/>
              </a:ext>
            </a:extLst>
          </p:cNvPr>
          <p:cNvGrpSpPr/>
          <p:nvPr/>
        </p:nvGrpSpPr>
        <p:grpSpPr>
          <a:xfrm>
            <a:off x="418643" y="3132540"/>
            <a:ext cx="717140" cy="717242"/>
            <a:chOff x="418643" y="3578249"/>
            <a:chExt cx="717140" cy="717242"/>
          </a:xfrm>
        </p:grpSpPr>
        <p:grpSp>
          <p:nvGrpSpPr>
            <p:cNvPr id="99" name="Group 98">
              <a:extLst>
                <a:ext uri="{FF2B5EF4-FFF2-40B4-BE49-F238E27FC236}">
                  <a16:creationId xmlns:a16="http://schemas.microsoft.com/office/drawing/2014/main" id="{13F9EAF8-3992-4AE2-9267-DBCC4FEB6610}"/>
                </a:ext>
              </a:extLst>
            </p:cNvPr>
            <p:cNvGrpSpPr/>
            <p:nvPr/>
          </p:nvGrpSpPr>
          <p:grpSpPr>
            <a:xfrm>
              <a:off x="418643" y="3578249"/>
              <a:ext cx="717140" cy="717242"/>
              <a:chOff x="418643" y="2533089"/>
              <a:chExt cx="717140" cy="717242"/>
            </a:xfrm>
          </p:grpSpPr>
          <p:sp>
            <p:nvSpPr>
              <p:cNvPr id="101" name="Freeform 5">
                <a:extLst>
                  <a:ext uri="{FF2B5EF4-FFF2-40B4-BE49-F238E27FC236}">
                    <a16:creationId xmlns:a16="http://schemas.microsoft.com/office/drawing/2014/main" id="{5BA4A414-925E-4685-8E41-C9C891362AF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02" name="Freeform 6">
                <a:extLst>
                  <a:ext uri="{FF2B5EF4-FFF2-40B4-BE49-F238E27FC236}">
                    <a16:creationId xmlns:a16="http://schemas.microsoft.com/office/drawing/2014/main" id="{2563301A-F9C4-4E4E-91DD-0B818871764B}"/>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00" name="safe" title="Icon of a locked safe">
              <a:extLst>
                <a:ext uri="{FF2B5EF4-FFF2-40B4-BE49-F238E27FC236}">
                  <a16:creationId xmlns:a16="http://schemas.microsoft.com/office/drawing/2014/main" id="{65013FC8-44DB-4EF9-A6C1-D554BE59699C}"/>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p:cNvSpPr>
            <a:spLocks noGrp="1"/>
          </p:cNvSpPr>
          <p:nvPr>
            <p:ph type="body" sz="quarter" idx="17"/>
          </p:nvPr>
        </p:nvSpPr>
        <p:spPr/>
        <p:txBody>
          <a:bodyPr/>
          <a:lstStyle/>
          <a:p>
            <a:pPr lvl="1"/>
            <a:r>
              <a:rPr lang="en-US" dirty="0"/>
              <a:t>Understand and explore the data.</a:t>
            </a:r>
          </a:p>
        </p:txBody>
      </p:sp>
      <p:grpSp>
        <p:nvGrpSpPr>
          <p:cNvPr id="103" name="Group 102">
            <a:extLst>
              <a:ext uri="{FF2B5EF4-FFF2-40B4-BE49-F238E27FC236}">
                <a16:creationId xmlns:a16="http://schemas.microsoft.com/office/drawing/2014/main" id="{329B500C-7F18-4589-A0A2-4B71AE3B57D5}"/>
              </a:ext>
              <a:ext uri="{C183D7F6-B498-43B3-948B-1728B52AA6E4}">
                <adec:decorative xmlns:adec="http://schemas.microsoft.com/office/drawing/2017/decorative" val="1"/>
              </a:ext>
            </a:extLst>
          </p:cNvPr>
          <p:cNvGrpSpPr/>
          <p:nvPr/>
        </p:nvGrpSpPr>
        <p:grpSpPr>
          <a:xfrm>
            <a:off x="418643" y="3987607"/>
            <a:ext cx="717140" cy="717242"/>
            <a:chOff x="418643" y="4623409"/>
            <a:chExt cx="717140" cy="717242"/>
          </a:xfrm>
        </p:grpSpPr>
        <p:grpSp>
          <p:nvGrpSpPr>
            <p:cNvPr id="104" name="Group 103">
              <a:extLst>
                <a:ext uri="{FF2B5EF4-FFF2-40B4-BE49-F238E27FC236}">
                  <a16:creationId xmlns:a16="http://schemas.microsoft.com/office/drawing/2014/main" id="{BA6C7677-17F9-4FA8-AC0E-5E1369352FDE}"/>
                </a:ext>
              </a:extLst>
            </p:cNvPr>
            <p:cNvGrpSpPr/>
            <p:nvPr/>
          </p:nvGrpSpPr>
          <p:grpSpPr>
            <a:xfrm>
              <a:off x="418643" y="4623409"/>
              <a:ext cx="717140" cy="717242"/>
              <a:chOff x="418643" y="2533089"/>
              <a:chExt cx="717140" cy="717242"/>
            </a:xfrm>
          </p:grpSpPr>
          <p:sp>
            <p:nvSpPr>
              <p:cNvPr id="106" name="Freeform 5">
                <a:extLst>
                  <a:ext uri="{FF2B5EF4-FFF2-40B4-BE49-F238E27FC236}">
                    <a16:creationId xmlns:a16="http://schemas.microsoft.com/office/drawing/2014/main" id="{EE551A25-F545-42A2-917A-09FF84287C5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07" name="Freeform 6">
                <a:extLst>
                  <a:ext uri="{FF2B5EF4-FFF2-40B4-BE49-F238E27FC236}">
                    <a16:creationId xmlns:a16="http://schemas.microsoft.com/office/drawing/2014/main" id="{4DDE87D8-90E2-42AF-B917-B37431BB9C4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05" name="key" title="Icon of a key">
              <a:extLst>
                <a:ext uri="{FF2B5EF4-FFF2-40B4-BE49-F238E27FC236}">
                  <a16:creationId xmlns:a16="http://schemas.microsoft.com/office/drawing/2014/main" id="{BE627D1D-147B-4F36-82FA-BEC7DBECBBC7}"/>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4" name="Text Placeholder 3"/>
          <p:cNvSpPr>
            <a:spLocks noGrp="1"/>
          </p:cNvSpPr>
          <p:nvPr>
            <p:ph type="body" sz="quarter" idx="19"/>
          </p:nvPr>
        </p:nvSpPr>
        <p:spPr/>
        <p:txBody>
          <a:bodyPr/>
          <a:lstStyle/>
          <a:p>
            <a:pPr lvl="1"/>
            <a:r>
              <a:rPr lang="en-US" dirty="0"/>
              <a:t>The content explorer: </a:t>
            </a:r>
            <a:r>
              <a:rPr lang="en-US" b="0" i="0" dirty="0">
                <a:solidFill>
                  <a:srgbClr val="171717"/>
                </a:solidFill>
                <a:effectLst/>
                <a:latin typeface="Segoe UI" panose="020B0502040204020203" pitchFamily="34" charset="0"/>
              </a:rPr>
              <a:t>It enables administrators to gain visibility into the content that has been summarized in the overview pane. </a:t>
            </a:r>
            <a:endParaRPr lang="en-US" dirty="0"/>
          </a:p>
        </p:txBody>
      </p:sp>
      <p:sp>
        <p:nvSpPr>
          <p:cNvPr id="5" name="Text Placeholder 4"/>
          <p:cNvSpPr>
            <a:spLocks noGrp="1"/>
          </p:cNvSpPr>
          <p:nvPr>
            <p:ph type="body" sz="quarter" idx="21"/>
          </p:nvPr>
        </p:nvSpPr>
        <p:spPr/>
        <p:txBody>
          <a:bodyPr/>
          <a:lstStyle/>
          <a:p>
            <a:pPr lvl="1"/>
            <a:r>
              <a:rPr lang="en-US" dirty="0"/>
              <a:t>The activity explorer: It can </a:t>
            </a:r>
            <a:r>
              <a:rPr lang="en-US" b="0" i="0" dirty="0">
                <a:solidFill>
                  <a:srgbClr val="171717"/>
                </a:solidFill>
                <a:effectLst/>
                <a:latin typeface="Segoe UI" panose="020B0502040204020203" pitchFamily="34" charset="0"/>
              </a:rPr>
              <a:t>monitor what's being done with labeled content across the organization. </a:t>
            </a:r>
            <a:endParaRPr lang="en-US" dirty="0"/>
          </a:p>
        </p:txBody>
      </p:sp>
      <p:grpSp>
        <p:nvGrpSpPr>
          <p:cNvPr id="8" name="Group 7">
            <a:extLst>
              <a:ext uri="{FF2B5EF4-FFF2-40B4-BE49-F238E27FC236}">
                <a16:creationId xmlns:a16="http://schemas.microsoft.com/office/drawing/2014/main" id="{66060B82-5B35-4B44-971B-E3166C07C3C5}"/>
              </a:ext>
              <a:ext uri="{C183D7F6-B498-43B3-948B-1728B52AA6E4}">
                <adec:decorative xmlns:adec="http://schemas.microsoft.com/office/drawing/2017/decorative" val="1"/>
              </a:ext>
            </a:extLst>
          </p:cNvPr>
          <p:cNvGrpSpPr/>
          <p:nvPr/>
        </p:nvGrpSpPr>
        <p:grpSpPr>
          <a:xfrm>
            <a:off x="418643" y="4842674"/>
            <a:ext cx="717140" cy="717242"/>
            <a:chOff x="418643" y="4842674"/>
            <a:chExt cx="717140" cy="717242"/>
          </a:xfrm>
        </p:grpSpPr>
        <p:grpSp>
          <p:nvGrpSpPr>
            <p:cNvPr id="109" name="Group 108">
              <a:extLst>
                <a:ext uri="{FF2B5EF4-FFF2-40B4-BE49-F238E27FC236}">
                  <a16:creationId xmlns:a16="http://schemas.microsoft.com/office/drawing/2014/main" id="{554C4595-8443-4AC4-800F-BF8C64E1F060}"/>
                </a:ext>
              </a:extLst>
            </p:cNvPr>
            <p:cNvGrpSpPr/>
            <p:nvPr/>
          </p:nvGrpSpPr>
          <p:grpSpPr>
            <a:xfrm>
              <a:off x="418643" y="4842674"/>
              <a:ext cx="717140" cy="717242"/>
              <a:chOff x="418643" y="2533089"/>
              <a:chExt cx="717140" cy="717242"/>
            </a:xfrm>
          </p:grpSpPr>
          <p:sp>
            <p:nvSpPr>
              <p:cNvPr id="111" name="Freeform 5">
                <a:extLst>
                  <a:ext uri="{FF2B5EF4-FFF2-40B4-BE49-F238E27FC236}">
                    <a16:creationId xmlns:a16="http://schemas.microsoft.com/office/drawing/2014/main" id="{7B73609B-5F5B-45AF-A42C-663092B52B5C}"/>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12" name="Freeform 6">
                <a:extLst>
                  <a:ext uri="{FF2B5EF4-FFF2-40B4-BE49-F238E27FC236}">
                    <a16:creationId xmlns:a16="http://schemas.microsoft.com/office/drawing/2014/main" id="{FC446386-104E-471A-87FF-B4FD9F0D439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 name="document_6" title="Icon of a document with a padlock in the lower right corner">
              <a:extLst>
                <a:ext uri="{FF2B5EF4-FFF2-40B4-BE49-F238E27FC236}">
                  <a16:creationId xmlns:a16="http://schemas.microsoft.com/office/drawing/2014/main" id="{13A01198-6376-4512-AEC8-D1B8675F40E9}"/>
                </a:ext>
              </a:extLst>
            </p:cNvPr>
            <p:cNvSpPr>
              <a:spLocks noChangeAspect="1" noEditPoints="1"/>
            </p:cNvSpPr>
            <p:nvPr/>
          </p:nvSpPr>
          <p:spPr bwMode="auto">
            <a:xfrm>
              <a:off x="639537" y="5029200"/>
              <a:ext cx="275352" cy="34419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8063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782C-86BF-47D1-83A2-5BDB75E6AFDD}"/>
              </a:ext>
            </a:extLst>
          </p:cNvPr>
          <p:cNvSpPr>
            <a:spLocks noGrp="1"/>
          </p:cNvSpPr>
          <p:nvPr>
            <p:ph type="title"/>
          </p:nvPr>
        </p:nvSpPr>
        <p:spPr/>
        <p:txBody>
          <a:bodyPr/>
          <a:lstStyle/>
          <a:p>
            <a:r>
              <a:rPr lang="en-US" dirty="0"/>
              <a:t>Sensitivity labels and policies</a:t>
            </a:r>
          </a:p>
        </p:txBody>
      </p:sp>
      <p:sp>
        <p:nvSpPr>
          <p:cNvPr id="3" name="Text Placeholder 2">
            <a:extLst>
              <a:ext uri="{FF2B5EF4-FFF2-40B4-BE49-F238E27FC236}">
                <a16:creationId xmlns:a16="http://schemas.microsoft.com/office/drawing/2014/main" id="{23085B02-AAFF-4369-BBF7-7E15AB25745F}"/>
              </a:ext>
            </a:extLst>
          </p:cNvPr>
          <p:cNvSpPr>
            <a:spLocks noGrp="1"/>
          </p:cNvSpPr>
          <p:nvPr>
            <p:ph type="body" sz="quarter" idx="15"/>
          </p:nvPr>
        </p:nvSpPr>
        <p:spPr>
          <a:xfrm>
            <a:off x="418643" y="1456896"/>
            <a:ext cx="5578932" cy="4078039"/>
          </a:xfrm>
        </p:spPr>
        <p:txBody>
          <a:bodyPr/>
          <a:lstStyle/>
          <a:p>
            <a:pPr>
              <a:spcBef>
                <a:spcPts val="0"/>
              </a:spcBef>
              <a:spcAft>
                <a:spcPts val="1200"/>
              </a:spcAft>
            </a:pPr>
            <a:r>
              <a:rPr lang="en-US" sz="1800" dirty="0">
                <a:solidFill>
                  <a:srgbClr val="0070C0"/>
                </a:solidFill>
              </a:rPr>
              <a:t>Sensitivity labels</a:t>
            </a:r>
          </a:p>
          <a:p>
            <a:pPr lvl="1">
              <a:spcBef>
                <a:spcPts val="0"/>
              </a:spcBef>
              <a:spcAft>
                <a:spcPts val="600"/>
              </a:spcAft>
            </a:pPr>
            <a:r>
              <a:rPr lang="en-US" sz="1500" dirty="0"/>
              <a:t>Labels are:</a:t>
            </a:r>
          </a:p>
          <a:p>
            <a:pPr lvl="2">
              <a:spcBef>
                <a:spcPts val="0"/>
              </a:spcBef>
              <a:spcAft>
                <a:spcPts val="600"/>
              </a:spcAft>
            </a:pPr>
            <a:r>
              <a:rPr lang="en-US" sz="1500" dirty="0"/>
              <a:t>Customizable</a:t>
            </a:r>
          </a:p>
          <a:p>
            <a:pPr lvl="2">
              <a:spcBef>
                <a:spcPts val="0"/>
              </a:spcBef>
              <a:spcAft>
                <a:spcPts val="600"/>
              </a:spcAft>
            </a:pPr>
            <a:r>
              <a:rPr lang="en-US" sz="1500" dirty="0"/>
              <a:t>Clear text</a:t>
            </a:r>
          </a:p>
          <a:p>
            <a:pPr lvl="2">
              <a:spcBef>
                <a:spcPts val="0"/>
              </a:spcBef>
              <a:spcAft>
                <a:spcPts val="1800"/>
              </a:spcAft>
            </a:pPr>
            <a:r>
              <a:rPr lang="en-US" sz="1500" dirty="0"/>
              <a:t>Persistent</a:t>
            </a:r>
          </a:p>
          <a:p>
            <a:pPr lvl="1">
              <a:spcBef>
                <a:spcPts val="0"/>
              </a:spcBef>
              <a:spcAft>
                <a:spcPts val="600"/>
              </a:spcAft>
            </a:pPr>
            <a:r>
              <a:rPr lang="en-US" sz="1500" dirty="0"/>
              <a:t>Usage:</a:t>
            </a:r>
          </a:p>
          <a:p>
            <a:pPr lvl="2">
              <a:spcBef>
                <a:spcPts val="0"/>
              </a:spcBef>
              <a:spcAft>
                <a:spcPts val="600"/>
              </a:spcAft>
            </a:pPr>
            <a:r>
              <a:rPr lang="en-US" sz="1500" dirty="0"/>
              <a:t>Encrypt email and documents.</a:t>
            </a:r>
          </a:p>
          <a:p>
            <a:pPr lvl="2">
              <a:spcBef>
                <a:spcPts val="0"/>
              </a:spcBef>
              <a:spcAft>
                <a:spcPts val="600"/>
              </a:spcAft>
            </a:pPr>
            <a:r>
              <a:rPr lang="en-US" sz="1500" dirty="0"/>
              <a:t>Mark the content.</a:t>
            </a:r>
          </a:p>
          <a:p>
            <a:pPr lvl="2">
              <a:spcBef>
                <a:spcPts val="0"/>
              </a:spcBef>
              <a:spcAft>
                <a:spcPts val="600"/>
              </a:spcAft>
            </a:pPr>
            <a:r>
              <a:rPr lang="en-US" sz="1500" dirty="0"/>
              <a:t>Apply the label automatically.</a:t>
            </a:r>
          </a:p>
          <a:p>
            <a:pPr lvl="2">
              <a:spcBef>
                <a:spcPts val="0"/>
              </a:spcBef>
              <a:spcAft>
                <a:spcPts val="600"/>
              </a:spcAft>
            </a:pPr>
            <a:r>
              <a:rPr lang="en-US" sz="1500" dirty="0"/>
              <a:t>Protect content in containers: sites and groups.</a:t>
            </a:r>
          </a:p>
          <a:p>
            <a:pPr lvl="2">
              <a:spcBef>
                <a:spcPts val="0"/>
              </a:spcBef>
              <a:spcAft>
                <a:spcPts val="600"/>
              </a:spcAft>
            </a:pPr>
            <a:r>
              <a:rPr lang="en-US" sz="1500" dirty="0"/>
              <a:t>Extend sensitivity labels to third-party apps and services.</a:t>
            </a:r>
          </a:p>
          <a:p>
            <a:pPr lvl="2">
              <a:spcBef>
                <a:spcPts val="0"/>
              </a:spcBef>
              <a:spcAft>
                <a:spcPts val="600"/>
              </a:spcAft>
            </a:pPr>
            <a:r>
              <a:rPr lang="en-US" sz="1500" dirty="0"/>
              <a:t>Classify content without using any protection settings.</a:t>
            </a:r>
          </a:p>
        </p:txBody>
      </p:sp>
      <p:sp>
        <p:nvSpPr>
          <p:cNvPr id="4" name="Text Placeholder 3">
            <a:extLst>
              <a:ext uri="{FF2B5EF4-FFF2-40B4-BE49-F238E27FC236}">
                <a16:creationId xmlns:a16="http://schemas.microsoft.com/office/drawing/2014/main" id="{215A5777-1BF2-4BBA-98D9-727341FC09D4}"/>
              </a:ext>
            </a:extLst>
          </p:cNvPr>
          <p:cNvSpPr>
            <a:spLocks noGrp="1"/>
          </p:cNvSpPr>
          <p:nvPr>
            <p:ph type="body" sz="quarter" idx="16"/>
          </p:nvPr>
        </p:nvSpPr>
        <p:spPr>
          <a:xfrm>
            <a:off x="6216920" y="1456895"/>
            <a:ext cx="5544007" cy="4078039"/>
          </a:xfrm>
        </p:spPr>
        <p:txBody>
          <a:bodyPr/>
          <a:lstStyle/>
          <a:p>
            <a:pPr>
              <a:spcBef>
                <a:spcPts val="0"/>
              </a:spcBef>
              <a:spcAft>
                <a:spcPts val="1200"/>
              </a:spcAft>
            </a:pPr>
            <a:r>
              <a:rPr lang="en-US" sz="1800" dirty="0">
                <a:solidFill>
                  <a:srgbClr val="0070C0"/>
                </a:solidFill>
              </a:rPr>
              <a:t>Label policies</a:t>
            </a:r>
          </a:p>
          <a:p>
            <a:pPr lvl="1">
              <a:spcAft>
                <a:spcPts val="600"/>
              </a:spcAft>
            </a:pPr>
            <a:r>
              <a:rPr lang="en-US" sz="1500" dirty="0"/>
              <a:t>Policies enable admins to:</a:t>
            </a:r>
          </a:p>
          <a:p>
            <a:pPr lvl="2">
              <a:spcAft>
                <a:spcPts val="600"/>
              </a:spcAft>
            </a:pPr>
            <a:r>
              <a:rPr lang="en-US" sz="1500" dirty="0"/>
              <a:t>Choose the users and groups that can see labels</a:t>
            </a:r>
          </a:p>
          <a:p>
            <a:pPr lvl="2">
              <a:spcAft>
                <a:spcPts val="600"/>
              </a:spcAft>
            </a:pPr>
            <a:r>
              <a:rPr lang="en-US" sz="1500" dirty="0"/>
              <a:t>Apply a default label to all new emails and documents</a:t>
            </a:r>
          </a:p>
          <a:p>
            <a:pPr lvl="2">
              <a:spcAft>
                <a:spcPts val="600"/>
              </a:spcAft>
            </a:pPr>
            <a:r>
              <a:rPr lang="en-US" sz="1500" dirty="0"/>
              <a:t>Require justifications for label changes</a:t>
            </a:r>
          </a:p>
          <a:p>
            <a:pPr lvl="2">
              <a:spcAft>
                <a:spcPts val="600"/>
              </a:spcAft>
            </a:pPr>
            <a:r>
              <a:rPr lang="en-US" sz="1500" dirty="0"/>
              <a:t>Require users to apply a label (mandatory labeling)</a:t>
            </a:r>
          </a:p>
          <a:p>
            <a:pPr lvl="2">
              <a:spcBef>
                <a:spcPts val="0"/>
              </a:spcBef>
              <a:spcAft>
                <a:spcPts val="1800"/>
              </a:spcAft>
            </a:pPr>
            <a:r>
              <a:rPr lang="en-US" sz="1500" dirty="0"/>
              <a:t>Link users to custom help pages</a:t>
            </a:r>
          </a:p>
          <a:p>
            <a:pPr lvl="1">
              <a:spcBef>
                <a:spcPts val="0"/>
              </a:spcBef>
              <a:spcAft>
                <a:spcPts val="600"/>
              </a:spcAft>
            </a:pPr>
            <a:r>
              <a:rPr lang="en-US" sz="1500" b="0" i="0" dirty="0">
                <a:solidFill>
                  <a:srgbClr val="171717"/>
                </a:solidFill>
                <a:effectLst/>
                <a:latin typeface="Segoe UI" panose="020B0502040204020203" pitchFamily="34" charset="0"/>
              </a:rPr>
              <a:t>Once a sensitivity label is applied to an email or document, any configured protection settings for that label are enforced on the content.</a:t>
            </a:r>
            <a:endParaRPr lang="en-US" sz="1500" dirty="0"/>
          </a:p>
        </p:txBody>
      </p:sp>
    </p:spTree>
    <p:extLst>
      <p:ext uri="{BB962C8B-B14F-4D97-AF65-F5344CB8AC3E}">
        <p14:creationId xmlns:p14="http://schemas.microsoft.com/office/powerpoint/2010/main" val="7050088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  </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1" y="3644537"/>
            <a:ext cx="5413394" cy="615553"/>
          </a:xfrm>
        </p:spPr>
        <p:txBody>
          <a:bodyPr/>
          <a:lstStyle/>
          <a:p>
            <a:r>
              <a:rPr lang="en-US" sz="2800" dirty="0"/>
              <a:t>Sensitivity labels</a:t>
            </a:r>
          </a:p>
        </p:txBody>
      </p:sp>
    </p:spTree>
    <p:extLst>
      <p:ext uri="{BB962C8B-B14F-4D97-AF65-F5344CB8AC3E}">
        <p14:creationId xmlns:p14="http://schemas.microsoft.com/office/powerpoint/2010/main" val="4645374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58F5-5C29-47A2-A4B0-574DC22F21D0}"/>
              </a:ext>
            </a:extLst>
          </p:cNvPr>
          <p:cNvSpPr>
            <a:spLocks noGrp="1"/>
          </p:cNvSpPr>
          <p:nvPr>
            <p:ph type="title"/>
          </p:nvPr>
        </p:nvSpPr>
        <p:spPr/>
        <p:txBody>
          <a:bodyPr/>
          <a:lstStyle/>
          <a:p>
            <a:r>
              <a:rPr lang="en-US" dirty="0"/>
              <a:t>Describe data loss prevention (DLP)</a:t>
            </a:r>
          </a:p>
        </p:txBody>
      </p:sp>
      <p:sp>
        <p:nvSpPr>
          <p:cNvPr id="7" name="Text Placeholder 2">
            <a:extLst>
              <a:ext uri="{FF2B5EF4-FFF2-40B4-BE49-F238E27FC236}">
                <a16:creationId xmlns:a16="http://schemas.microsoft.com/office/drawing/2014/main" id="{FBC2033F-3045-4CE7-BE46-73C5440147B3}"/>
              </a:ext>
            </a:extLst>
          </p:cNvPr>
          <p:cNvSpPr txBox="1">
            <a:spLocks/>
          </p:cNvSpPr>
          <p:nvPr/>
        </p:nvSpPr>
        <p:spPr>
          <a:xfrm>
            <a:off x="418466" y="1456899"/>
            <a:ext cx="5394960" cy="4289696"/>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spcAft>
                <a:spcPts val="600"/>
              </a:spcAft>
            </a:pPr>
            <a:r>
              <a:rPr lang="en-US" sz="1600" b="0" i="0" dirty="0">
                <a:solidFill>
                  <a:srgbClr val="0070C0"/>
                </a:solidFill>
                <a:effectLst/>
                <a:latin typeface="+mj-lt"/>
              </a:rPr>
              <a:t>DLP protects sensitive information and prevents its inadvertent disclosure. </a:t>
            </a:r>
          </a:p>
          <a:p>
            <a:pPr marL="285750" indent="-285750">
              <a:spcBef>
                <a:spcPts val="0"/>
              </a:spcBef>
              <a:spcAft>
                <a:spcPts val="600"/>
              </a:spcAft>
              <a:buFont typeface="Arial" panose="020B0604020202020204" pitchFamily="34" charset="0"/>
              <a:buChar char="•"/>
            </a:pPr>
            <a:r>
              <a:rPr lang="en-US" sz="1400" dirty="0">
                <a:solidFill>
                  <a:srgbClr val="171717"/>
                </a:solidFill>
                <a:latin typeface="+mn-lt"/>
              </a:rPr>
              <a:t>DPL policies protect information by identifying and automatically protecting sensitive data. </a:t>
            </a:r>
          </a:p>
          <a:p>
            <a:pPr marL="285750" indent="-285750">
              <a:spcBef>
                <a:spcPts val="0"/>
              </a:spcBef>
              <a:spcAft>
                <a:spcPts val="600"/>
              </a:spcAft>
              <a:buFont typeface="Arial" panose="020B0604020202020204" pitchFamily="34" charset="0"/>
              <a:buChar char="•"/>
            </a:pPr>
            <a:r>
              <a:rPr lang="en-US" sz="1400" dirty="0">
                <a:solidFill>
                  <a:srgbClr val="171717"/>
                </a:solidFill>
                <a:latin typeface="+mn-lt"/>
              </a:rPr>
              <a:t>Protect sensitive information across Microsoft 365 – OneDrive for Business, SharePoint Online, Exchange Online and Microsoft Teams</a:t>
            </a:r>
          </a:p>
          <a:p>
            <a:pPr>
              <a:spcBef>
                <a:spcPts val="0"/>
              </a:spcBef>
              <a:spcAft>
                <a:spcPts val="600"/>
              </a:spcAft>
            </a:pPr>
            <a:r>
              <a:rPr lang="en-US" sz="1600" dirty="0">
                <a:solidFill>
                  <a:srgbClr val="0070C0"/>
                </a:solidFill>
              </a:rPr>
              <a:t>Endpoint Data Loss Prevention</a:t>
            </a:r>
          </a:p>
          <a:p>
            <a:pPr marL="285750" lvl="1" indent="-285750">
              <a:spcBef>
                <a:spcPts val="0"/>
              </a:spcBef>
              <a:spcAft>
                <a:spcPts val="600"/>
              </a:spcAft>
              <a:buFont typeface="Arial" panose="020B0604020202020204" pitchFamily="34" charset="0"/>
              <a:buChar char="•"/>
            </a:pPr>
            <a:r>
              <a:rPr lang="en-US" sz="1400" b="0" i="0" dirty="0">
                <a:solidFill>
                  <a:srgbClr val="171717"/>
                </a:solidFill>
                <a:effectLst/>
                <a:latin typeface="Segoe UI" panose="020B0502040204020203" pitchFamily="34" charset="0"/>
              </a:rPr>
              <a:t>DLP </a:t>
            </a:r>
            <a:r>
              <a:rPr lang="en-US" sz="1400" dirty="0">
                <a:solidFill>
                  <a:srgbClr val="171717"/>
                </a:solidFill>
                <a:latin typeface="Segoe UI" panose="020B0502040204020203" pitchFamily="34" charset="0"/>
              </a:rPr>
              <a:t>extended to Windows 10 devices.</a:t>
            </a:r>
          </a:p>
          <a:p>
            <a:pPr marL="285750" lvl="1" indent="-285750">
              <a:spcBef>
                <a:spcPts val="0"/>
              </a:spcBef>
              <a:spcAft>
                <a:spcPts val="600"/>
              </a:spcAft>
              <a:buFont typeface="Arial" panose="020B0604020202020204" pitchFamily="34" charset="0"/>
              <a:buChar char="•"/>
            </a:pPr>
            <a:r>
              <a:rPr lang="en-US" sz="1400" dirty="0">
                <a:solidFill>
                  <a:srgbClr val="171717"/>
                </a:solidFill>
                <a:latin typeface="Segoe UI" panose="020B0502040204020203" pitchFamily="34" charset="0"/>
              </a:rPr>
              <a:t>A</a:t>
            </a:r>
            <a:r>
              <a:rPr lang="en-US" sz="1400" spc="0" dirty="0">
                <a:solidFill>
                  <a:srgbClr val="171717"/>
                </a:solidFill>
                <a:latin typeface="Segoe UI" panose="020B0502040204020203" pitchFamily="34" charset="0"/>
              </a:rPr>
              <a:t>udit and manage activities inclu</a:t>
            </a:r>
            <a:r>
              <a:rPr lang="en-US" sz="1400" dirty="0">
                <a:solidFill>
                  <a:srgbClr val="171717"/>
                </a:solidFill>
                <a:latin typeface="Segoe UI" panose="020B0502040204020203" pitchFamily="34" charset="0"/>
              </a:rPr>
              <a:t>ding creating, coping, printing, &amp; renaming items</a:t>
            </a:r>
          </a:p>
          <a:p>
            <a:pPr lvl="1">
              <a:spcBef>
                <a:spcPts val="0"/>
              </a:spcBef>
              <a:spcAft>
                <a:spcPts val="600"/>
              </a:spcAft>
            </a:pPr>
            <a:r>
              <a:rPr lang="en-US" sz="1600" spc="-49" dirty="0">
                <a:solidFill>
                  <a:srgbClr val="0070C0"/>
                </a:solidFill>
                <a:latin typeface="+mj-lt"/>
              </a:rPr>
              <a:t>Data Loss Prevention in Microsoft Teams</a:t>
            </a:r>
          </a:p>
          <a:p>
            <a:pPr marL="285750" lvl="1" indent="-285750">
              <a:spcBef>
                <a:spcPts val="0"/>
              </a:spcBef>
              <a:spcAft>
                <a:spcPts val="600"/>
              </a:spcAft>
              <a:buFont typeface="Arial" panose="020B0604020202020204" pitchFamily="34" charset="0"/>
              <a:buChar char="•"/>
            </a:pPr>
            <a:r>
              <a:rPr lang="en-US" sz="1400" dirty="0">
                <a:solidFill>
                  <a:srgbClr val="171717"/>
                </a:solidFill>
                <a:latin typeface="Segoe UI" panose="020B0502040204020203" pitchFamily="34" charset="0"/>
              </a:rPr>
              <a:t>DPL </a:t>
            </a:r>
            <a:r>
              <a:rPr lang="en-US" sz="1400" b="0" i="0" dirty="0">
                <a:solidFill>
                  <a:srgbClr val="171717"/>
                </a:solidFill>
                <a:effectLst/>
                <a:latin typeface="Segoe UI" panose="020B0502040204020203" pitchFamily="34" charset="0"/>
              </a:rPr>
              <a:t>capabilities extended to Microsoft Teams chat and channel message.</a:t>
            </a:r>
            <a:endParaRPr lang="en-US" sz="1400" dirty="0">
              <a:solidFill>
                <a:srgbClr val="171717"/>
              </a:solidFill>
              <a:latin typeface="Segoe UI" panose="020B0502040204020203" pitchFamily="34" charset="0"/>
            </a:endParaRPr>
          </a:p>
          <a:p>
            <a:pPr>
              <a:spcBef>
                <a:spcPts val="0"/>
              </a:spcBef>
              <a:spcAft>
                <a:spcPts val="600"/>
              </a:spcAft>
            </a:pPr>
            <a:endParaRPr lang="en-US" sz="1600" dirty="0">
              <a:solidFill>
                <a:srgbClr val="0070C0"/>
              </a:solidFill>
            </a:endParaRPr>
          </a:p>
          <a:p>
            <a:pPr algn="l">
              <a:spcBef>
                <a:spcPts val="0"/>
              </a:spcBef>
              <a:spcAft>
                <a:spcPts val="600"/>
              </a:spcAft>
            </a:pPr>
            <a:endParaRPr lang="en-US" sz="1400" i="0" dirty="0">
              <a:solidFill>
                <a:srgbClr val="171717"/>
              </a:solidFill>
              <a:effectLst/>
              <a:latin typeface="+mn-lt"/>
            </a:endParaRPr>
          </a:p>
          <a:p>
            <a:pPr lvl="1">
              <a:spcBef>
                <a:spcPts val="0"/>
              </a:spcBef>
              <a:spcAft>
                <a:spcPts val="600"/>
              </a:spcAft>
            </a:pPr>
            <a:endParaRPr lang="en-US" sz="1500" dirty="0"/>
          </a:p>
          <a:p>
            <a:endParaRPr lang="en-US" dirty="0"/>
          </a:p>
        </p:txBody>
      </p:sp>
      <p:pic>
        <p:nvPicPr>
          <p:cNvPr id="6" name="Picture Placeholder 5" descr="Diagram showing how a single policy can consist of multiple rules.">
            <a:extLst>
              <a:ext uri="{FF2B5EF4-FFF2-40B4-BE49-F238E27FC236}">
                <a16:creationId xmlns:a16="http://schemas.microsoft.com/office/drawing/2014/main" id="{397CC85E-08CD-41F9-BE8B-C189A7362327}"/>
              </a:ext>
            </a:extLst>
          </p:cNvPr>
          <p:cNvPicPr>
            <a:picLocks noGrp="1" noChangeAspect="1"/>
          </p:cNvPicPr>
          <p:nvPr>
            <p:ph type="pic" sz="quarter" idx="15"/>
          </p:nvPr>
        </p:nvPicPr>
        <p:blipFill>
          <a:blip r:embed="rId4"/>
          <a:stretch>
            <a:fillRect/>
          </a:stretch>
        </p:blipFill>
        <p:spPr>
          <a:xfrm>
            <a:off x="6302311" y="1950706"/>
            <a:ext cx="5399035" cy="3094237"/>
          </a:xfrm>
        </p:spPr>
      </p:pic>
    </p:spTree>
    <p:custDataLst>
      <p:tags r:id="rId1"/>
    </p:custDataLst>
    <p:extLst>
      <p:ext uri="{BB962C8B-B14F-4D97-AF65-F5344CB8AC3E}">
        <p14:creationId xmlns:p14="http://schemas.microsoft.com/office/powerpoint/2010/main" val="31552031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a:t>
            </a:r>
            <a:br>
              <a:rPr lang="en-US" dirty="0"/>
            </a:br>
            <a:r>
              <a:rPr lang="en-US" dirty="0"/>
              <a:t>Agenda</a:t>
            </a:r>
            <a:br>
              <a:rPr lang="en-US" dirty="0"/>
            </a:br>
            <a:endParaRPr lang="en-US" dirty="0"/>
          </a:p>
        </p:txBody>
      </p:sp>
      <p:sp>
        <p:nvSpPr>
          <p:cNvPr id="62" name="Text Placeholder 5">
            <a:extLst>
              <a:ext uri="{FF2B5EF4-FFF2-40B4-BE49-F238E27FC236}">
                <a16:creationId xmlns:a16="http://schemas.microsoft.com/office/drawing/2014/main" id="{DFCAE09E-31A5-46AB-961A-D16D95E89C09}"/>
              </a:ext>
            </a:extLst>
          </p:cNvPr>
          <p:cNvSpPr>
            <a:spLocks noGrp="1"/>
          </p:cNvSpPr>
          <p:nvPr>
            <p:ph type="body" sz="quarter" idx="11"/>
          </p:nvPr>
        </p:nvSpPr>
        <p:spPr>
          <a:xfrm>
            <a:off x="4119058" y="797522"/>
            <a:ext cx="7695070" cy="741783"/>
          </a:xfrm>
        </p:spPr>
        <p:txBody>
          <a:bodyPr/>
          <a:lstStyle/>
          <a:p>
            <a:pPr lvl="1"/>
            <a:r>
              <a:rPr lang="en-US" dirty="0"/>
              <a:t>Describe the compliance management capabilities in Microsoft</a:t>
            </a:r>
          </a:p>
        </p:txBody>
      </p:sp>
      <p:sp>
        <p:nvSpPr>
          <p:cNvPr id="63" name="Text Placeholder 1">
            <a:extLst>
              <a:ext uri="{FF2B5EF4-FFF2-40B4-BE49-F238E27FC236}">
                <a16:creationId xmlns:a16="http://schemas.microsoft.com/office/drawing/2014/main" id="{67FA7C67-9640-4098-ACED-7A37AB75C87D}"/>
              </a:ext>
            </a:extLst>
          </p:cNvPr>
          <p:cNvSpPr>
            <a:spLocks noGrp="1"/>
          </p:cNvSpPr>
          <p:nvPr>
            <p:ph type="body" sz="quarter" idx="15"/>
          </p:nvPr>
        </p:nvSpPr>
        <p:spPr>
          <a:xfrm>
            <a:off x="4119058" y="1662581"/>
            <a:ext cx="7695070" cy="741783"/>
          </a:xfrm>
        </p:spPr>
        <p:txBody>
          <a:bodyPr/>
          <a:lstStyle/>
          <a:p>
            <a:pPr lvl="1"/>
            <a:r>
              <a:rPr lang="en-US" dirty="0"/>
              <a:t>Describe information protection and governance capabilities of </a:t>
            </a:r>
          </a:p>
          <a:p>
            <a:pPr lvl="1"/>
            <a:r>
              <a:rPr lang="en-US" dirty="0"/>
              <a:t>Microsoft 365</a:t>
            </a:r>
          </a:p>
        </p:txBody>
      </p:sp>
      <p:sp>
        <p:nvSpPr>
          <p:cNvPr id="64" name="Text Placeholder 2">
            <a:extLst>
              <a:ext uri="{FF2B5EF4-FFF2-40B4-BE49-F238E27FC236}">
                <a16:creationId xmlns:a16="http://schemas.microsoft.com/office/drawing/2014/main" id="{1C05F17B-1696-48C7-B2C0-94CA828B810D}"/>
              </a:ext>
            </a:extLst>
          </p:cNvPr>
          <p:cNvSpPr>
            <a:spLocks noGrp="1"/>
          </p:cNvSpPr>
          <p:nvPr>
            <p:ph type="body" sz="quarter" idx="17"/>
          </p:nvPr>
        </p:nvSpPr>
        <p:spPr>
          <a:xfrm>
            <a:off x="4119058" y="2527640"/>
            <a:ext cx="7695070" cy="741783"/>
          </a:xfrm>
        </p:spPr>
        <p:txBody>
          <a:bodyPr/>
          <a:lstStyle/>
          <a:p>
            <a:pPr lvl="1"/>
            <a:r>
              <a:rPr lang="en-US" dirty="0"/>
              <a:t>Describe insider risk capabilities in Microsoft 365</a:t>
            </a:r>
          </a:p>
        </p:txBody>
      </p:sp>
      <p:sp>
        <p:nvSpPr>
          <p:cNvPr id="90" name="Text Placeholder 2">
            <a:extLst>
              <a:ext uri="{FF2B5EF4-FFF2-40B4-BE49-F238E27FC236}">
                <a16:creationId xmlns:a16="http://schemas.microsoft.com/office/drawing/2014/main" id="{F84EC317-300F-4827-A0F1-5A053DDD17D3}"/>
              </a:ext>
            </a:extLst>
          </p:cNvPr>
          <p:cNvSpPr txBox="1">
            <a:spLocks/>
          </p:cNvSpPr>
          <p:nvPr/>
        </p:nvSpPr>
        <p:spPr>
          <a:xfrm>
            <a:off x="4119058" y="3398206"/>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Describe eDiscovery, &amp; audit capabilities in Microsoft 365</a:t>
            </a:r>
          </a:p>
        </p:txBody>
      </p:sp>
      <p:sp>
        <p:nvSpPr>
          <p:cNvPr id="65" name="Text Placeholder 6">
            <a:extLst>
              <a:ext uri="{FF2B5EF4-FFF2-40B4-BE49-F238E27FC236}">
                <a16:creationId xmlns:a16="http://schemas.microsoft.com/office/drawing/2014/main" id="{3A7C9222-4C46-440B-91FC-404BD458276F}"/>
              </a:ext>
            </a:extLst>
          </p:cNvPr>
          <p:cNvSpPr txBox="1">
            <a:spLocks/>
          </p:cNvSpPr>
          <p:nvPr/>
        </p:nvSpPr>
        <p:spPr>
          <a:xfrm>
            <a:off x="4119058" y="4257572"/>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Describe resource governance capabilities in Azure</a:t>
            </a:r>
          </a:p>
        </p:txBody>
      </p:sp>
      <p:grpSp>
        <p:nvGrpSpPr>
          <p:cNvPr id="66" name="Group 65">
            <a:extLst>
              <a:ext uri="{FF2B5EF4-FFF2-40B4-BE49-F238E27FC236}">
                <a16:creationId xmlns:a16="http://schemas.microsoft.com/office/drawing/2014/main" id="{1C56CD4B-6B42-4BFF-9BD8-27ABE7EAFECB}"/>
              </a:ext>
              <a:ext uri="{C183D7F6-B498-43B3-948B-1728B52AA6E4}">
                <adec:decorative xmlns:adec="http://schemas.microsoft.com/office/drawing/2017/decorative" val="1"/>
              </a:ext>
            </a:extLst>
          </p:cNvPr>
          <p:cNvGrpSpPr/>
          <p:nvPr/>
        </p:nvGrpSpPr>
        <p:grpSpPr>
          <a:xfrm>
            <a:off x="3072438" y="817297"/>
            <a:ext cx="702132" cy="702232"/>
            <a:chOff x="3031668" y="477199"/>
            <a:chExt cx="702132" cy="702232"/>
          </a:xfrm>
        </p:grpSpPr>
        <p:grpSp>
          <p:nvGrpSpPr>
            <p:cNvPr id="67" name="Group 66">
              <a:extLst>
                <a:ext uri="{FF2B5EF4-FFF2-40B4-BE49-F238E27FC236}">
                  <a16:creationId xmlns:a16="http://schemas.microsoft.com/office/drawing/2014/main" id="{AF803A76-53D4-4CD2-B985-F5B13A336FEB}"/>
                </a:ext>
              </a:extLst>
            </p:cNvPr>
            <p:cNvGrpSpPr/>
            <p:nvPr/>
          </p:nvGrpSpPr>
          <p:grpSpPr>
            <a:xfrm>
              <a:off x="3031668" y="477199"/>
              <a:ext cx="702132" cy="702232"/>
              <a:chOff x="3031668" y="477199"/>
              <a:chExt cx="702132" cy="702232"/>
            </a:xfrm>
          </p:grpSpPr>
          <p:sp>
            <p:nvSpPr>
              <p:cNvPr id="69" name="Freeform 5">
                <a:extLst>
                  <a:ext uri="{FF2B5EF4-FFF2-40B4-BE49-F238E27FC236}">
                    <a16:creationId xmlns:a16="http://schemas.microsoft.com/office/drawing/2014/main" id="{FF824E9A-A4EB-4D94-8F44-52CC6D58D0BE}"/>
                  </a:ext>
                </a:extLst>
              </p:cNvPr>
              <p:cNvSpPr>
                <a:spLocks/>
              </p:cNvSpPr>
              <p:nvPr/>
            </p:nvSpPr>
            <p:spPr bwMode="auto">
              <a:xfrm>
                <a:off x="3031668" y="477199"/>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0" name="Freeform 6">
                <a:extLst>
                  <a:ext uri="{FF2B5EF4-FFF2-40B4-BE49-F238E27FC236}">
                    <a16:creationId xmlns:a16="http://schemas.microsoft.com/office/drawing/2014/main" id="{7D432924-13CC-4146-AD10-A1ECF8EAA1F8}"/>
                  </a:ext>
                </a:extLst>
              </p:cNvPr>
              <p:cNvSpPr>
                <a:spLocks noEditPoints="1"/>
              </p:cNvSpPr>
              <p:nvPr/>
            </p:nvSpPr>
            <p:spPr bwMode="auto">
              <a:xfrm>
                <a:off x="3079954" y="526060"/>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68" name="Fingerprint_E928" title="Icon of a fingerprint">
              <a:extLst>
                <a:ext uri="{FF2B5EF4-FFF2-40B4-BE49-F238E27FC236}">
                  <a16:creationId xmlns:a16="http://schemas.microsoft.com/office/drawing/2014/main" id="{78E8CD75-4D5E-428D-8E37-5DB9E9A2B587}"/>
                </a:ext>
              </a:extLst>
            </p:cNvPr>
            <p:cNvSpPr>
              <a:spLocks noChangeAspect="1" noEditPoints="1"/>
            </p:cNvSpPr>
            <p:nvPr/>
          </p:nvSpPr>
          <p:spPr bwMode="auto">
            <a:xfrm>
              <a:off x="3267017" y="672697"/>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71" name="Group 70">
            <a:extLst>
              <a:ext uri="{FF2B5EF4-FFF2-40B4-BE49-F238E27FC236}">
                <a16:creationId xmlns:a16="http://schemas.microsoft.com/office/drawing/2014/main" id="{D5D9321C-9797-4C14-9FC2-2550A7F2850C}"/>
              </a:ext>
              <a:ext uri="{C183D7F6-B498-43B3-948B-1728B52AA6E4}">
                <adec:decorative xmlns:adec="http://schemas.microsoft.com/office/drawing/2017/decorative" val="1"/>
              </a:ext>
            </a:extLst>
          </p:cNvPr>
          <p:cNvGrpSpPr/>
          <p:nvPr/>
        </p:nvGrpSpPr>
        <p:grpSpPr>
          <a:xfrm>
            <a:off x="3072438" y="1681810"/>
            <a:ext cx="702132" cy="702232"/>
            <a:chOff x="3031668" y="1341712"/>
            <a:chExt cx="702132" cy="702232"/>
          </a:xfrm>
        </p:grpSpPr>
        <p:grpSp>
          <p:nvGrpSpPr>
            <p:cNvPr id="72" name="Group 71">
              <a:extLst>
                <a:ext uri="{FF2B5EF4-FFF2-40B4-BE49-F238E27FC236}">
                  <a16:creationId xmlns:a16="http://schemas.microsoft.com/office/drawing/2014/main" id="{2EBE308B-2A80-4E89-9180-5DAE123110D0}"/>
                </a:ext>
              </a:extLst>
            </p:cNvPr>
            <p:cNvGrpSpPr/>
            <p:nvPr/>
          </p:nvGrpSpPr>
          <p:grpSpPr>
            <a:xfrm>
              <a:off x="3031668" y="1341712"/>
              <a:ext cx="702132" cy="702232"/>
              <a:chOff x="3031668" y="1341712"/>
              <a:chExt cx="702132" cy="702232"/>
            </a:xfrm>
          </p:grpSpPr>
          <p:sp>
            <p:nvSpPr>
              <p:cNvPr id="74" name="Freeform 5">
                <a:extLst>
                  <a:ext uri="{FF2B5EF4-FFF2-40B4-BE49-F238E27FC236}">
                    <a16:creationId xmlns:a16="http://schemas.microsoft.com/office/drawing/2014/main" id="{18969BE8-5481-4FDE-A27B-3540D72B92D6}"/>
                  </a:ext>
                </a:extLst>
              </p:cNvPr>
              <p:cNvSpPr>
                <a:spLocks/>
              </p:cNvSpPr>
              <p:nvPr/>
            </p:nvSpPr>
            <p:spPr bwMode="auto">
              <a:xfrm>
                <a:off x="3031668" y="1341712"/>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5" name="Freeform 6">
                <a:extLst>
                  <a:ext uri="{FF2B5EF4-FFF2-40B4-BE49-F238E27FC236}">
                    <a16:creationId xmlns:a16="http://schemas.microsoft.com/office/drawing/2014/main" id="{F2507D13-9747-499C-8C18-68C5EC63AA1F}"/>
                  </a:ext>
                </a:extLst>
              </p:cNvPr>
              <p:cNvSpPr>
                <a:spLocks noEditPoints="1"/>
              </p:cNvSpPr>
              <p:nvPr/>
            </p:nvSpPr>
            <p:spPr bwMode="auto">
              <a:xfrm>
                <a:off x="3079954" y="1390573"/>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73" name="shield_3" title="Icon of a shield with an exclamation point inside">
              <a:extLst>
                <a:ext uri="{FF2B5EF4-FFF2-40B4-BE49-F238E27FC236}">
                  <a16:creationId xmlns:a16="http://schemas.microsoft.com/office/drawing/2014/main" id="{63594CDD-D352-40F7-B9EF-B9758E1BB9F6}"/>
                </a:ext>
              </a:extLst>
            </p:cNvPr>
            <p:cNvSpPr>
              <a:spLocks noChangeAspect="1" noEditPoints="1"/>
            </p:cNvSpPr>
            <p:nvPr/>
          </p:nvSpPr>
          <p:spPr bwMode="auto">
            <a:xfrm>
              <a:off x="3230280" y="1538314"/>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6" name="Group 75">
            <a:extLst>
              <a:ext uri="{FF2B5EF4-FFF2-40B4-BE49-F238E27FC236}">
                <a16:creationId xmlns:a16="http://schemas.microsoft.com/office/drawing/2014/main" id="{F45901A4-2DE6-49AC-BB61-18F88C3E5CA7}"/>
              </a:ext>
              <a:ext uri="{C183D7F6-B498-43B3-948B-1728B52AA6E4}">
                <adec:decorative xmlns:adec="http://schemas.microsoft.com/office/drawing/2017/decorative" val="1"/>
              </a:ext>
            </a:extLst>
          </p:cNvPr>
          <p:cNvGrpSpPr/>
          <p:nvPr/>
        </p:nvGrpSpPr>
        <p:grpSpPr>
          <a:xfrm>
            <a:off x="3072438" y="2546323"/>
            <a:ext cx="702132" cy="702232"/>
            <a:chOff x="3031668" y="2206225"/>
            <a:chExt cx="702132" cy="702232"/>
          </a:xfrm>
        </p:grpSpPr>
        <p:grpSp>
          <p:nvGrpSpPr>
            <p:cNvPr id="77" name="Group 76">
              <a:extLst>
                <a:ext uri="{FF2B5EF4-FFF2-40B4-BE49-F238E27FC236}">
                  <a16:creationId xmlns:a16="http://schemas.microsoft.com/office/drawing/2014/main" id="{0550B5AA-275F-407D-8689-A86F55A26B29}"/>
                </a:ext>
              </a:extLst>
            </p:cNvPr>
            <p:cNvGrpSpPr/>
            <p:nvPr/>
          </p:nvGrpSpPr>
          <p:grpSpPr>
            <a:xfrm>
              <a:off x="3031668" y="2206225"/>
              <a:ext cx="702132" cy="702232"/>
              <a:chOff x="3031668" y="2206225"/>
              <a:chExt cx="702132" cy="702232"/>
            </a:xfrm>
          </p:grpSpPr>
          <p:sp>
            <p:nvSpPr>
              <p:cNvPr id="82" name="Freeform 5">
                <a:extLst>
                  <a:ext uri="{FF2B5EF4-FFF2-40B4-BE49-F238E27FC236}">
                    <a16:creationId xmlns:a16="http://schemas.microsoft.com/office/drawing/2014/main" id="{54B314E3-6232-409E-A4BF-D5E378E2A328}"/>
                  </a:ext>
                </a:extLst>
              </p:cNvPr>
              <p:cNvSpPr>
                <a:spLocks/>
              </p:cNvSpPr>
              <p:nvPr/>
            </p:nvSpPr>
            <p:spPr bwMode="auto">
              <a:xfrm>
                <a:off x="3031668" y="2206225"/>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3" name="Freeform 6">
                <a:extLst>
                  <a:ext uri="{FF2B5EF4-FFF2-40B4-BE49-F238E27FC236}">
                    <a16:creationId xmlns:a16="http://schemas.microsoft.com/office/drawing/2014/main" id="{3A74E36A-0A86-4F54-8219-89E70D562D68}"/>
                  </a:ext>
                </a:extLst>
              </p:cNvPr>
              <p:cNvSpPr>
                <a:spLocks noEditPoints="1"/>
              </p:cNvSpPr>
              <p:nvPr/>
            </p:nvSpPr>
            <p:spPr bwMode="auto">
              <a:xfrm>
                <a:off x="3079954" y="2255086"/>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81" name="Lock" title="Icon of a padlock">
              <a:extLst>
                <a:ext uri="{FF2B5EF4-FFF2-40B4-BE49-F238E27FC236}">
                  <a16:creationId xmlns:a16="http://schemas.microsoft.com/office/drawing/2014/main" id="{1F1B4177-C596-4019-9AB6-9B5B1BC0AE74}"/>
                </a:ext>
              </a:extLst>
            </p:cNvPr>
            <p:cNvSpPr>
              <a:spLocks noChangeAspect="1" noEditPoints="1"/>
            </p:cNvSpPr>
            <p:nvPr/>
          </p:nvSpPr>
          <p:spPr bwMode="auto">
            <a:xfrm>
              <a:off x="3243555" y="2362818"/>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a:extLst>
              <a:ext uri="{FF2B5EF4-FFF2-40B4-BE49-F238E27FC236}">
                <a16:creationId xmlns:a16="http://schemas.microsoft.com/office/drawing/2014/main" id="{697D5A56-EA8C-4297-A24B-14F12627D748}"/>
              </a:ext>
              <a:ext uri="{C183D7F6-B498-43B3-948B-1728B52AA6E4}">
                <adec:decorative xmlns:adec="http://schemas.microsoft.com/office/drawing/2017/decorative" val="1"/>
              </a:ext>
            </a:extLst>
          </p:cNvPr>
          <p:cNvGrpSpPr/>
          <p:nvPr/>
        </p:nvGrpSpPr>
        <p:grpSpPr>
          <a:xfrm>
            <a:off x="3072438" y="4297223"/>
            <a:ext cx="702132" cy="702132"/>
            <a:chOff x="3031668" y="4799764"/>
            <a:chExt cx="702132" cy="702132"/>
          </a:xfrm>
        </p:grpSpPr>
        <p:grpSp>
          <p:nvGrpSpPr>
            <p:cNvPr id="85" name="Group 84">
              <a:extLst>
                <a:ext uri="{FF2B5EF4-FFF2-40B4-BE49-F238E27FC236}">
                  <a16:creationId xmlns:a16="http://schemas.microsoft.com/office/drawing/2014/main" id="{0354985F-13DF-4C4A-A9DC-A8DBABCACA24}"/>
                </a:ext>
              </a:extLst>
            </p:cNvPr>
            <p:cNvGrpSpPr/>
            <p:nvPr/>
          </p:nvGrpSpPr>
          <p:grpSpPr>
            <a:xfrm>
              <a:off x="3031668" y="4799764"/>
              <a:ext cx="702132" cy="702132"/>
              <a:chOff x="3031668" y="4799764"/>
              <a:chExt cx="702132" cy="702132"/>
            </a:xfrm>
          </p:grpSpPr>
          <p:sp>
            <p:nvSpPr>
              <p:cNvPr id="87" name="AutoShape 3">
                <a:extLst>
                  <a:ext uri="{FF2B5EF4-FFF2-40B4-BE49-F238E27FC236}">
                    <a16:creationId xmlns:a16="http://schemas.microsoft.com/office/drawing/2014/main" id="{54D983E6-5A76-4ABC-A2EA-01A196D4A2A3}"/>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8" name="Freeform 5">
                <a:extLst>
                  <a:ext uri="{FF2B5EF4-FFF2-40B4-BE49-F238E27FC236}">
                    <a16:creationId xmlns:a16="http://schemas.microsoft.com/office/drawing/2014/main" id="{5CD54FA2-3441-4923-A2C5-08C4F1FF71B2}"/>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89" name="Freeform 6">
                <a:extLst>
                  <a:ext uri="{FF2B5EF4-FFF2-40B4-BE49-F238E27FC236}">
                    <a16:creationId xmlns:a16="http://schemas.microsoft.com/office/drawing/2014/main" id="{9B3E035B-6D46-40B2-B18F-6EA49112961A}"/>
                  </a:ext>
                </a:extLst>
              </p:cNvPr>
              <p:cNvSpPr>
                <a:spLocks noEditPoints="1"/>
              </p:cNvSpPr>
              <p:nvPr/>
            </p:nvSpPr>
            <p:spPr bwMode="auto">
              <a:xfrm>
                <a:off x="3087212" y="4854596"/>
                <a:ext cx="591044" cy="592469"/>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dirty="0"/>
              </a:p>
            </p:txBody>
          </p:sp>
        </p:grpSp>
        <p:sp>
          <p:nvSpPr>
            <p:cNvPr id="86" name="document_6" title="Icon of a document with a padlock in the lower right corner">
              <a:extLst>
                <a:ext uri="{FF2B5EF4-FFF2-40B4-BE49-F238E27FC236}">
                  <a16:creationId xmlns:a16="http://schemas.microsoft.com/office/drawing/2014/main" id="{415D6B86-4755-4CF1-9CE9-340EBADA38CA}"/>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1" name="Group 90">
            <a:extLst>
              <a:ext uri="{FF2B5EF4-FFF2-40B4-BE49-F238E27FC236}">
                <a16:creationId xmlns:a16="http://schemas.microsoft.com/office/drawing/2014/main" id="{E97BEF4C-0E12-4871-A2DD-9C32707CFEB8}"/>
              </a:ext>
              <a:ext uri="{C183D7F6-B498-43B3-948B-1728B52AA6E4}">
                <adec:decorative xmlns:adec="http://schemas.microsoft.com/office/drawing/2017/decorative" val="1"/>
              </a:ext>
            </a:extLst>
          </p:cNvPr>
          <p:cNvGrpSpPr/>
          <p:nvPr/>
        </p:nvGrpSpPr>
        <p:grpSpPr>
          <a:xfrm>
            <a:off x="3072438" y="3410836"/>
            <a:ext cx="702132" cy="702232"/>
            <a:chOff x="3031668" y="2206225"/>
            <a:chExt cx="702132" cy="702232"/>
          </a:xfrm>
        </p:grpSpPr>
        <p:sp>
          <p:nvSpPr>
            <p:cNvPr id="92" name="Freeform 5">
              <a:extLst>
                <a:ext uri="{FF2B5EF4-FFF2-40B4-BE49-F238E27FC236}">
                  <a16:creationId xmlns:a16="http://schemas.microsoft.com/office/drawing/2014/main" id="{7AC49590-E5D9-406D-9C02-D998B2DA2CB8}"/>
                </a:ext>
              </a:extLst>
            </p:cNvPr>
            <p:cNvSpPr>
              <a:spLocks/>
            </p:cNvSpPr>
            <p:nvPr/>
          </p:nvSpPr>
          <p:spPr bwMode="auto">
            <a:xfrm>
              <a:off x="3031668" y="2206225"/>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93" name="Freeform 6">
              <a:extLst>
                <a:ext uri="{FF2B5EF4-FFF2-40B4-BE49-F238E27FC236}">
                  <a16:creationId xmlns:a16="http://schemas.microsoft.com/office/drawing/2014/main" id="{279D997D-65BC-4FBF-95FD-763029FBD188}"/>
                </a:ext>
              </a:extLst>
            </p:cNvPr>
            <p:cNvSpPr>
              <a:spLocks noEditPoints="1"/>
            </p:cNvSpPr>
            <p:nvPr/>
          </p:nvSpPr>
          <p:spPr bwMode="auto">
            <a:xfrm>
              <a:off x="3079954" y="2255086"/>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94" name="safe">
            <a:extLst>
              <a:ext uri="{FF2B5EF4-FFF2-40B4-BE49-F238E27FC236}">
                <a16:creationId xmlns:a16="http://schemas.microsoft.com/office/drawing/2014/main" id="{29AD6E66-E92A-471A-85DF-CEA78F156473}"/>
              </a:ext>
              <a:ext uri="{C183D7F6-B498-43B3-948B-1728B52AA6E4}">
                <adec:decorative xmlns:adec="http://schemas.microsoft.com/office/drawing/2017/decorative" val="1"/>
              </a:ext>
            </a:extLst>
          </p:cNvPr>
          <p:cNvSpPr>
            <a:spLocks noChangeAspect="1" noEditPoints="1"/>
          </p:cNvSpPr>
          <p:nvPr/>
        </p:nvSpPr>
        <p:spPr bwMode="auto">
          <a:xfrm>
            <a:off x="3263363" y="3592220"/>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37A7-9B7E-4A91-9EFB-BF910863E488}"/>
              </a:ext>
            </a:extLst>
          </p:cNvPr>
          <p:cNvSpPr>
            <a:spLocks noGrp="1"/>
          </p:cNvSpPr>
          <p:nvPr>
            <p:ph type="title"/>
          </p:nvPr>
        </p:nvSpPr>
        <p:spPr/>
        <p:txBody>
          <a:bodyPr/>
          <a:lstStyle/>
          <a:p>
            <a:r>
              <a:rPr lang="en-US" dirty="0"/>
              <a:t>Retention polices and labels</a:t>
            </a:r>
          </a:p>
        </p:txBody>
      </p:sp>
      <p:sp>
        <p:nvSpPr>
          <p:cNvPr id="3" name="Text Placeholder 2">
            <a:extLst>
              <a:ext uri="{FF2B5EF4-FFF2-40B4-BE49-F238E27FC236}">
                <a16:creationId xmlns:a16="http://schemas.microsoft.com/office/drawing/2014/main" id="{F5029C2B-6B1A-4B2D-B878-6F793D0B775C}"/>
              </a:ext>
            </a:extLst>
          </p:cNvPr>
          <p:cNvSpPr>
            <a:spLocks noGrp="1"/>
          </p:cNvSpPr>
          <p:nvPr>
            <p:ph type="body" sz="quarter" idx="15"/>
          </p:nvPr>
        </p:nvSpPr>
        <p:spPr>
          <a:xfrm>
            <a:off x="418643" y="2110689"/>
            <a:ext cx="5578932" cy="3062377"/>
          </a:xfrm>
        </p:spPr>
        <p:txBody>
          <a:bodyPr/>
          <a:lstStyle/>
          <a:p>
            <a:r>
              <a:rPr lang="en-US" sz="1800" dirty="0">
                <a:solidFill>
                  <a:srgbClr val="171717"/>
                </a:solidFill>
                <a:latin typeface="+mn-lt"/>
              </a:rPr>
              <a:t>Retention policies:</a:t>
            </a:r>
            <a:endParaRPr lang="en-US" sz="1800" b="0" i="0" dirty="0">
              <a:solidFill>
                <a:srgbClr val="171717"/>
              </a:solidFill>
              <a:effectLst/>
              <a:latin typeface="+mn-lt"/>
            </a:endParaRPr>
          </a:p>
          <a:p>
            <a:pPr marL="628650" lvl="2" indent="-285750"/>
            <a:r>
              <a:rPr lang="en-US" dirty="0"/>
              <a:t>A</a:t>
            </a:r>
            <a:r>
              <a:rPr lang="en-US" sz="1800" dirty="0"/>
              <a:t>re applied at site or mailbox level, </a:t>
            </a:r>
            <a:endParaRPr lang="en-US" dirty="0"/>
          </a:p>
          <a:p>
            <a:pPr marL="628650" lvl="2" indent="-285750"/>
            <a:r>
              <a:rPr lang="en-US" dirty="0"/>
              <a:t>Can be applied to multiple locations or specific locations or users.</a:t>
            </a:r>
          </a:p>
          <a:p>
            <a:pPr marL="628650" lvl="2" indent="-285750"/>
            <a:r>
              <a:rPr lang="en-US" b="0" i="0" dirty="0">
                <a:solidFill>
                  <a:srgbClr val="171717"/>
                </a:solidFill>
                <a:effectLst/>
              </a:rPr>
              <a:t>Items inherit the retention settings from their container.  </a:t>
            </a:r>
          </a:p>
          <a:p>
            <a:pPr marL="628650" lvl="2" indent="-285750"/>
            <a:r>
              <a:rPr lang="en-US" b="0" i="0" dirty="0">
                <a:solidFill>
                  <a:srgbClr val="171717"/>
                </a:solidFill>
                <a:effectLst/>
              </a:rPr>
              <a:t>If an item is moved, the retention setting does not travel to the new location.</a:t>
            </a:r>
            <a:endParaRPr lang="en-US" dirty="0"/>
          </a:p>
        </p:txBody>
      </p:sp>
      <p:sp>
        <p:nvSpPr>
          <p:cNvPr id="4" name="Text Placeholder 3">
            <a:extLst>
              <a:ext uri="{FF2B5EF4-FFF2-40B4-BE49-F238E27FC236}">
                <a16:creationId xmlns:a16="http://schemas.microsoft.com/office/drawing/2014/main" id="{B825F9A9-09E7-433C-B3A0-98770224D367}"/>
              </a:ext>
            </a:extLst>
          </p:cNvPr>
          <p:cNvSpPr>
            <a:spLocks noGrp="1"/>
          </p:cNvSpPr>
          <p:nvPr>
            <p:ph type="body" sz="quarter" idx="16"/>
          </p:nvPr>
        </p:nvSpPr>
        <p:spPr>
          <a:xfrm>
            <a:off x="6216920" y="2110690"/>
            <a:ext cx="5544007" cy="3062377"/>
          </a:xfrm>
        </p:spPr>
        <p:txBody>
          <a:bodyPr/>
          <a:lstStyle/>
          <a:p>
            <a:r>
              <a:rPr lang="en-US" sz="1800" dirty="0">
                <a:solidFill>
                  <a:srgbClr val="171717"/>
                </a:solidFill>
                <a:latin typeface="+mn-lt"/>
              </a:rPr>
              <a:t>Retention labels:</a:t>
            </a:r>
          </a:p>
          <a:p>
            <a:pPr marL="628650" lvl="2" indent="-285750"/>
            <a:r>
              <a:rPr lang="en-US" sz="1800" dirty="0"/>
              <a:t>Are applied at an item level.</a:t>
            </a:r>
          </a:p>
          <a:p>
            <a:pPr marL="628650" lvl="2" indent="-285750"/>
            <a:r>
              <a:rPr lang="en-US" sz="1800" dirty="0"/>
              <a:t>Emails and documents can have only a single retention label assigned to it at a time.</a:t>
            </a:r>
          </a:p>
          <a:p>
            <a:pPr marL="628650" lvl="2" indent="-285750"/>
            <a:r>
              <a:rPr lang="en-US" sz="1800" b="0" i="0" dirty="0">
                <a:solidFill>
                  <a:srgbClr val="171717"/>
                </a:solidFill>
                <a:effectLst/>
              </a:rPr>
              <a:t>Retention settings from retention labels travel with the content in your Microsoft 365 tenant.</a:t>
            </a:r>
          </a:p>
          <a:p>
            <a:pPr marL="628650" lvl="2" indent="-285750"/>
            <a:r>
              <a:rPr lang="en-US" dirty="0">
                <a:solidFill>
                  <a:srgbClr val="171717"/>
                </a:solidFill>
              </a:rPr>
              <a:t>Can be applied manually or automatically.</a:t>
            </a:r>
            <a:endParaRPr lang="en-US" sz="1800" b="0" i="0" dirty="0">
              <a:solidFill>
                <a:srgbClr val="171717"/>
              </a:solidFill>
              <a:effectLst/>
            </a:endParaRPr>
          </a:p>
          <a:p>
            <a:pPr marL="628650" lvl="2" indent="-285750"/>
            <a:r>
              <a:rPr lang="en-US" b="0" i="0" dirty="0">
                <a:solidFill>
                  <a:srgbClr val="171717"/>
                </a:solidFill>
                <a:effectLst/>
              </a:rPr>
              <a:t>Retention labels support disposition review </a:t>
            </a:r>
            <a:r>
              <a:rPr lang="en-US" dirty="0">
                <a:solidFill>
                  <a:srgbClr val="171717"/>
                </a:solidFill>
              </a:rPr>
              <a:t>of  the </a:t>
            </a:r>
            <a:r>
              <a:rPr lang="en-US" b="0" i="0" dirty="0">
                <a:solidFill>
                  <a:srgbClr val="171717"/>
                </a:solidFill>
                <a:effectLst/>
              </a:rPr>
              <a:t>content before it's permanently deleted.</a:t>
            </a:r>
          </a:p>
        </p:txBody>
      </p:sp>
      <p:sp>
        <p:nvSpPr>
          <p:cNvPr id="5" name="Text Placeholder 4">
            <a:extLst>
              <a:ext uri="{FF2B5EF4-FFF2-40B4-BE49-F238E27FC236}">
                <a16:creationId xmlns:a16="http://schemas.microsoft.com/office/drawing/2014/main" id="{466928DA-06C8-46D5-8997-7FBE95818460}"/>
              </a:ext>
            </a:extLst>
          </p:cNvPr>
          <p:cNvSpPr txBox="1">
            <a:spLocks/>
          </p:cNvSpPr>
          <p:nvPr/>
        </p:nvSpPr>
        <p:spPr>
          <a:xfrm>
            <a:off x="418643" y="1185693"/>
            <a:ext cx="11341268" cy="646331"/>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rgbClr val="171717"/>
                </a:solidFill>
              </a:rPr>
              <a:t>Retention settings work with SharePoint, OneDrive, Teams, Yammer and Exchange and help organizations manage and govern information by ensuring content is kept only for a required time, and then permanently deleted. </a:t>
            </a:r>
          </a:p>
        </p:txBody>
      </p:sp>
    </p:spTree>
    <p:extLst>
      <p:ext uri="{BB962C8B-B14F-4D97-AF65-F5344CB8AC3E}">
        <p14:creationId xmlns:p14="http://schemas.microsoft.com/office/powerpoint/2010/main" val="18740323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4" y="440494"/>
            <a:ext cx="9302872" cy="623511"/>
          </a:xfrm>
        </p:spPr>
        <p:txBody>
          <a:bodyPr/>
          <a:lstStyle/>
          <a:p>
            <a:r>
              <a:rPr lang="en-US" dirty="0"/>
              <a:t>Records management</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a:xfrm>
            <a:off x="418644" y="1107514"/>
            <a:ext cx="11455813" cy="553998"/>
          </a:xfrm>
        </p:spPr>
        <p:txBody>
          <a:bodyPr/>
          <a:lstStyle/>
          <a:p>
            <a:pPr>
              <a:lnSpc>
                <a:spcPct val="100000"/>
              </a:lnSpc>
              <a:spcBef>
                <a:spcPts val="400"/>
              </a:spcBef>
              <a:spcAft>
                <a:spcPts val="600"/>
              </a:spcAft>
            </a:pPr>
            <a:r>
              <a:rPr lang="en-US" sz="1800" b="0" i="0" dirty="0">
                <a:solidFill>
                  <a:srgbClr val="171717"/>
                </a:solidFill>
                <a:effectLst/>
                <a:latin typeface="+mj-lt"/>
              </a:rPr>
              <a:t>Records management in Microsoft 365 helps an organization look after their legal obligations and helps to demonstrate compliance with regulations.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a:xfrm>
            <a:off x="418644" y="2119170"/>
            <a:ext cx="4514303" cy="2816156"/>
          </a:xfrm>
        </p:spPr>
        <p:txBody>
          <a:bodyPr/>
          <a:lstStyle/>
          <a:p>
            <a:pPr marL="285750" indent="-285750" algn="l">
              <a:buFont typeface="Arial" panose="020B0604020202020204" pitchFamily="34" charset="0"/>
              <a:buChar char="•"/>
            </a:pPr>
            <a:r>
              <a:rPr lang="en-US" sz="1800" b="0" i="0" dirty="0">
                <a:solidFill>
                  <a:srgbClr val="171717"/>
                </a:solidFill>
                <a:effectLst/>
                <a:latin typeface="Segoe UI" panose="020B0502040204020203" pitchFamily="34" charset="0"/>
              </a:rPr>
              <a:t>When content is labeled as a record, the following happens:</a:t>
            </a:r>
          </a:p>
          <a:p>
            <a:pPr marL="733943" lvl="2" indent="-285750">
              <a:spcBef>
                <a:spcPts val="0"/>
              </a:spcBef>
              <a:spcAft>
                <a:spcPts val="600"/>
              </a:spcAft>
              <a:buFont typeface="Segoe UI" panose="020B0502040204020203" pitchFamily="34" charset="0"/>
              <a:buChar char="-"/>
            </a:pPr>
            <a:r>
              <a:rPr lang="en-US" sz="1600" b="0" i="0" dirty="0">
                <a:solidFill>
                  <a:srgbClr val="171717"/>
                </a:solidFill>
                <a:effectLst/>
                <a:latin typeface="Segoe UI" panose="020B0502040204020203" pitchFamily="34" charset="0"/>
              </a:rPr>
              <a:t>Restrictions are put in place to block certain activities.</a:t>
            </a:r>
          </a:p>
          <a:p>
            <a:pPr marL="733943" lvl="2" indent="-285750">
              <a:spcBef>
                <a:spcPts val="0"/>
              </a:spcBef>
              <a:spcAft>
                <a:spcPts val="600"/>
              </a:spcAft>
              <a:buFont typeface="Segoe UI" panose="020B0502040204020203" pitchFamily="34" charset="0"/>
              <a:buChar char="-"/>
            </a:pPr>
            <a:r>
              <a:rPr lang="en-US" sz="1600" b="0" i="0" dirty="0">
                <a:solidFill>
                  <a:srgbClr val="171717"/>
                </a:solidFill>
                <a:effectLst/>
                <a:latin typeface="Segoe UI" panose="020B0502040204020203" pitchFamily="34" charset="0"/>
              </a:rPr>
              <a:t>Activities are logged.</a:t>
            </a:r>
          </a:p>
          <a:p>
            <a:pPr marL="733943" lvl="2" indent="-285750">
              <a:spcBef>
                <a:spcPts val="0"/>
              </a:spcBef>
              <a:spcAft>
                <a:spcPts val="600"/>
              </a:spcAft>
              <a:buFont typeface="Segoe UI" panose="020B0502040204020203" pitchFamily="34" charset="0"/>
              <a:buChar char="-"/>
            </a:pPr>
            <a:r>
              <a:rPr lang="en-US" sz="1600" b="0" i="0" dirty="0">
                <a:solidFill>
                  <a:srgbClr val="171717"/>
                </a:solidFill>
                <a:effectLst/>
                <a:latin typeface="Segoe UI" panose="020B0502040204020203" pitchFamily="34" charset="0"/>
              </a:rPr>
              <a:t>Proof of disposition is kept at the end of the retention period.</a:t>
            </a:r>
          </a:p>
          <a:p>
            <a:pPr marL="285750" indent="-285750" algn="l">
              <a:spcBef>
                <a:spcPts val="600"/>
              </a:spcBef>
              <a:buFont typeface="Arial" panose="020B0604020202020204" pitchFamily="34" charset="0"/>
              <a:buChar char="•"/>
            </a:pPr>
            <a:r>
              <a:rPr lang="en-US" sz="1800" b="0" i="0" dirty="0">
                <a:solidFill>
                  <a:srgbClr val="171717"/>
                </a:solidFill>
                <a:effectLst/>
                <a:latin typeface="Segoe UI" panose="020B0502040204020203" pitchFamily="34" charset="0"/>
              </a:rPr>
              <a:t>To enable items to be marked as records, an administrator sets up retention labels</a:t>
            </a:r>
            <a:r>
              <a:rPr lang="en-US" sz="1600" b="0" i="0" dirty="0">
                <a:solidFill>
                  <a:srgbClr val="171717"/>
                </a:solidFill>
                <a:effectLst/>
                <a:latin typeface="Segoe UI" panose="020B0502040204020203" pitchFamily="34" charset="0"/>
              </a:rPr>
              <a:t>.</a:t>
            </a:r>
          </a:p>
        </p:txBody>
      </p:sp>
      <p:sp>
        <p:nvSpPr>
          <p:cNvPr id="5" name="Text Placeholder 15">
            <a:extLst>
              <a:ext uri="{FF2B5EF4-FFF2-40B4-BE49-F238E27FC236}">
                <a16:creationId xmlns:a16="http://schemas.microsoft.com/office/drawing/2014/main" id="{ABC2A904-DC4B-4FF8-BEC5-3B15FE83A073}"/>
              </a:ext>
              <a:ext uri="{C183D7F6-B498-43B3-948B-1728B52AA6E4}">
                <adec:decorative xmlns:adec="http://schemas.microsoft.com/office/drawing/2017/decorative" val="1"/>
              </a:ext>
            </a:extLst>
          </p:cNvPr>
          <p:cNvSpPr txBox="1">
            <a:spLocks/>
          </p:cNvSpPr>
          <p:nvPr/>
        </p:nvSpPr>
        <p:spPr>
          <a:xfrm>
            <a:off x="5255067" y="2135910"/>
            <a:ext cx="6220327" cy="2893290"/>
          </a:xfrm>
          <a:prstGeom prst="rect">
            <a:avLst/>
          </a:prstGeom>
          <a:ln w="19050">
            <a:solidFill>
              <a:schemeClr val="accent1"/>
            </a:solidFill>
          </a:ln>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p>
        </p:txBody>
      </p:sp>
      <p:pic>
        <p:nvPicPr>
          <p:cNvPr id="10" name="Picture 9" descr="An admin can choose for items to be marked as records when configuring a policy.">
            <a:extLst>
              <a:ext uri="{FF2B5EF4-FFF2-40B4-BE49-F238E27FC236}">
                <a16:creationId xmlns:a16="http://schemas.microsoft.com/office/drawing/2014/main" id="{72603DCA-3FBD-4ABE-A985-78AAF14FC0E9}"/>
              </a:ext>
            </a:extLst>
          </p:cNvPr>
          <p:cNvPicPr>
            <a:picLocks noChangeAspect="1"/>
          </p:cNvPicPr>
          <p:nvPr/>
        </p:nvPicPr>
        <p:blipFill>
          <a:blip r:embed="rId4"/>
          <a:stretch>
            <a:fillRect/>
          </a:stretch>
        </p:blipFill>
        <p:spPr>
          <a:xfrm>
            <a:off x="5265015" y="2181539"/>
            <a:ext cx="6150698" cy="2714311"/>
          </a:xfrm>
          <a:prstGeom prst="rect">
            <a:avLst/>
          </a:prstGeom>
        </p:spPr>
      </p:pic>
    </p:spTree>
    <p:custDataLst>
      <p:tags r:id="rId1"/>
    </p:custDataLst>
    <p:extLst>
      <p:ext uri="{BB962C8B-B14F-4D97-AF65-F5344CB8AC3E}">
        <p14:creationId xmlns:p14="http://schemas.microsoft.com/office/powerpoint/2010/main" val="19310329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3: Describe insider risk capabilities in Microsoft 365</a:t>
            </a:r>
          </a:p>
        </p:txBody>
      </p:sp>
      <p:sp>
        <p:nvSpPr>
          <p:cNvPr id="3" name="Lock" title="Icon of a padlock">
            <a:extLst>
              <a:ext uri="{FF2B5EF4-FFF2-40B4-BE49-F238E27FC236}">
                <a16:creationId xmlns:a16="http://schemas.microsoft.com/office/drawing/2014/main" id="{E0FF107D-4097-47B9-BE59-D997DF778274}"/>
              </a:ext>
            </a:extLst>
          </p:cNvPr>
          <p:cNvSpPr>
            <a:spLocks noChangeAspect="1" noEditPoints="1"/>
          </p:cNvSpPr>
          <p:nvPr/>
        </p:nvSpPr>
        <p:spPr bwMode="auto">
          <a:xfrm>
            <a:off x="10292176" y="2778590"/>
            <a:ext cx="915940" cy="128016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34248457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p:txBody>
          <a:bodyPr/>
          <a:lstStyle/>
          <a:p>
            <a:r>
              <a:rPr lang="en-US" dirty="0"/>
              <a:t>Lesson 3 Introduction   </a:t>
            </a:r>
          </a:p>
        </p:txBody>
      </p:sp>
      <p:sp>
        <p:nvSpPr>
          <p:cNvPr id="2" name="TextBox 1">
            <a:extLst>
              <a:ext uri="{FF2B5EF4-FFF2-40B4-BE49-F238E27FC236}">
                <a16:creationId xmlns:a16="http://schemas.microsoft.com/office/drawing/2014/main" id="{0EDD0A41-3CE2-43E1-9D8C-954EA7C29685}"/>
              </a:ext>
            </a:extLst>
          </p:cNvPr>
          <p:cNvSpPr txBox="1"/>
          <p:nvPr/>
        </p:nvSpPr>
        <p:spPr>
          <a:xfrm>
            <a:off x="279111" y="1244257"/>
            <a:ext cx="11480800"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After completing this module, you should be able to: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how Microsoft 365 can help organizations identify insider risks and take appropriate action.</a:t>
            </a:r>
          </a:p>
        </p:txBody>
      </p:sp>
    </p:spTree>
    <p:custDataLst>
      <p:tags r:id="rId1"/>
    </p:custDataLst>
    <p:extLst>
      <p:ext uri="{BB962C8B-B14F-4D97-AF65-F5344CB8AC3E}">
        <p14:creationId xmlns:p14="http://schemas.microsoft.com/office/powerpoint/2010/main" val="27515967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75BA-9E48-4038-AB46-EA170118F151}"/>
              </a:ext>
            </a:extLst>
          </p:cNvPr>
          <p:cNvSpPr>
            <a:spLocks noGrp="1"/>
          </p:cNvSpPr>
          <p:nvPr>
            <p:ph type="title"/>
          </p:nvPr>
        </p:nvSpPr>
        <p:spPr/>
        <p:txBody>
          <a:bodyPr/>
          <a:lstStyle/>
          <a:p>
            <a:r>
              <a:rPr lang="en-US" i="0" dirty="0">
                <a:solidFill>
                  <a:srgbClr val="171717"/>
                </a:solidFill>
                <a:effectLst/>
                <a:latin typeface="Segoe UI Semibold" panose="020B0702040204020203" pitchFamily="34" charset="0"/>
                <a:cs typeface="Segoe UI Semibold" panose="020B0702040204020203" pitchFamily="34" charset="0"/>
              </a:rPr>
              <a:t>Insider risk solutions in Microsoft 365 </a:t>
            </a:r>
            <a:r>
              <a:rPr lang="en-US" sz="1600" i="0" dirty="0">
                <a:solidFill>
                  <a:srgbClr val="171717"/>
                </a:solidFill>
                <a:effectLst/>
                <a:latin typeface="Segoe UI Semibold" panose="020B0702040204020203" pitchFamily="34" charset="0"/>
                <a:cs typeface="Segoe UI Semibold" panose="020B0702040204020203" pitchFamily="34" charset="0"/>
              </a:rPr>
              <a:t>(Slide 1)</a:t>
            </a:r>
            <a:endParaRPr lang="en-US" sz="1600" dirty="0"/>
          </a:p>
        </p:txBody>
      </p:sp>
      <p:sp>
        <p:nvSpPr>
          <p:cNvPr id="3" name="Text Placeholder 2">
            <a:extLst>
              <a:ext uri="{FF2B5EF4-FFF2-40B4-BE49-F238E27FC236}">
                <a16:creationId xmlns:a16="http://schemas.microsoft.com/office/drawing/2014/main" id="{AAE350CB-1208-49F4-9D81-B4F574CF98EC}"/>
              </a:ext>
            </a:extLst>
          </p:cNvPr>
          <p:cNvSpPr txBox="1">
            <a:spLocks/>
          </p:cNvSpPr>
          <p:nvPr/>
        </p:nvSpPr>
        <p:spPr>
          <a:xfrm>
            <a:off x="1301135" y="1569984"/>
            <a:ext cx="10383899" cy="700541"/>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b="1" dirty="0">
                <a:latin typeface="+mn-lt"/>
              </a:rPr>
              <a:t>Insider risk management </a:t>
            </a:r>
            <a:r>
              <a:rPr lang="en-US" sz="1800" dirty="0">
                <a:solidFill>
                  <a:srgbClr val="171717"/>
                </a:solidFill>
                <a:latin typeface="+mn-lt"/>
              </a:rPr>
              <a:t>helps minimize internal risks by enabling you to detect, investigate, and act on malicious and inadvertent activities in your organization.</a:t>
            </a:r>
            <a:r>
              <a:rPr lang="en-US" sz="1800" dirty="0">
                <a:latin typeface="+mn-lt"/>
              </a:rPr>
              <a:t> </a:t>
            </a:r>
          </a:p>
        </p:txBody>
      </p:sp>
      <p:sp>
        <p:nvSpPr>
          <p:cNvPr id="4" name="Text Placeholder 3">
            <a:extLst>
              <a:ext uri="{FF2B5EF4-FFF2-40B4-BE49-F238E27FC236}">
                <a16:creationId xmlns:a16="http://schemas.microsoft.com/office/drawing/2014/main" id="{B51EC713-D707-4803-A501-159C4AF11537}"/>
              </a:ext>
            </a:extLst>
          </p:cNvPr>
          <p:cNvSpPr txBox="1">
            <a:spLocks/>
          </p:cNvSpPr>
          <p:nvPr/>
        </p:nvSpPr>
        <p:spPr>
          <a:xfrm>
            <a:off x="1301136" y="2546183"/>
            <a:ext cx="10383899" cy="949877"/>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b="1" dirty="0">
                <a:solidFill>
                  <a:srgbClr val="171717"/>
                </a:solidFill>
                <a:latin typeface="+mn-lt"/>
              </a:rPr>
              <a:t>Communication compliance </a:t>
            </a:r>
            <a:r>
              <a:rPr lang="en-US" sz="1800" dirty="0">
                <a:solidFill>
                  <a:srgbClr val="171717"/>
                </a:solidFill>
                <a:latin typeface="+mn-lt"/>
              </a:rPr>
              <a:t>helps minimize communication risks by helping you detect, capture, and act on inappropriate messages in your organization.  Supported services: Microsoft Teams, Exchange Online, Yammer, &amp; 3</a:t>
            </a:r>
            <a:r>
              <a:rPr lang="en-US" sz="1800" baseline="30000" dirty="0">
                <a:solidFill>
                  <a:srgbClr val="171717"/>
                </a:solidFill>
                <a:latin typeface="+mn-lt"/>
              </a:rPr>
              <a:t>rd</a:t>
            </a:r>
            <a:r>
              <a:rPr lang="en-US" sz="1800" dirty="0">
                <a:solidFill>
                  <a:srgbClr val="171717"/>
                </a:solidFill>
                <a:latin typeface="+mn-lt"/>
              </a:rPr>
              <a:t> party communications in an org.</a:t>
            </a:r>
            <a:endParaRPr lang="en-US" sz="1800" dirty="0">
              <a:latin typeface="+mn-lt"/>
            </a:endParaRPr>
          </a:p>
        </p:txBody>
      </p:sp>
      <p:sp>
        <p:nvSpPr>
          <p:cNvPr id="5" name="Text Placeholder 4">
            <a:extLst>
              <a:ext uri="{FF2B5EF4-FFF2-40B4-BE49-F238E27FC236}">
                <a16:creationId xmlns:a16="http://schemas.microsoft.com/office/drawing/2014/main" id="{D3ED86BD-3FD8-4CA6-80B4-F561606C8444}"/>
              </a:ext>
            </a:extLst>
          </p:cNvPr>
          <p:cNvSpPr txBox="1">
            <a:spLocks/>
          </p:cNvSpPr>
          <p:nvPr/>
        </p:nvSpPr>
        <p:spPr>
          <a:xfrm>
            <a:off x="1301136" y="3757246"/>
            <a:ext cx="10383899" cy="949869"/>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b="1" dirty="0">
                <a:solidFill>
                  <a:srgbClr val="171717"/>
                </a:solidFill>
                <a:latin typeface="+mn-lt"/>
              </a:rPr>
              <a:t>Information barriers </a:t>
            </a:r>
            <a:r>
              <a:rPr lang="en-US" sz="1800" dirty="0">
                <a:solidFill>
                  <a:srgbClr val="171717"/>
                </a:solidFill>
                <a:latin typeface="+mn-lt"/>
              </a:rPr>
              <a:t>allow you to restrict communication and collaboration between two internal groups to avoid a conflict of interest from occurring in your organization. </a:t>
            </a:r>
            <a:r>
              <a:rPr lang="en-US" sz="1800" dirty="0">
                <a:solidFill>
                  <a:srgbClr val="171717"/>
                </a:solidFill>
                <a:latin typeface="+mn-lt"/>
                <a:cs typeface="Calibri" panose="020F0502020204030204" pitchFamily="34" charset="0"/>
              </a:rPr>
              <a:t>Supported in Microsoft Teams, OneDrive for Business, SharePoint Online, and more.</a:t>
            </a:r>
            <a:endParaRPr lang="en-US" sz="1800" dirty="0">
              <a:latin typeface="+mn-lt"/>
              <a:cs typeface="Calibri" panose="020F0502020204030204" pitchFamily="34" charset="0"/>
            </a:endParaRPr>
          </a:p>
        </p:txBody>
      </p:sp>
      <p:grpSp>
        <p:nvGrpSpPr>
          <p:cNvPr id="6" name="Group 5">
            <a:extLst>
              <a:ext uri="{FF2B5EF4-FFF2-40B4-BE49-F238E27FC236}">
                <a16:creationId xmlns:a16="http://schemas.microsoft.com/office/drawing/2014/main" id="{91F1EE53-F1D6-4667-9D82-4BEDE6F12B01}"/>
              </a:ext>
              <a:ext uri="{C183D7F6-B498-43B3-948B-1728B52AA6E4}">
                <adec:decorative xmlns:adec="http://schemas.microsoft.com/office/drawing/2017/decorative" val="1"/>
              </a:ext>
            </a:extLst>
          </p:cNvPr>
          <p:cNvGrpSpPr/>
          <p:nvPr/>
        </p:nvGrpSpPr>
        <p:grpSpPr>
          <a:xfrm>
            <a:off x="418643" y="1569984"/>
            <a:ext cx="731520" cy="717242"/>
            <a:chOff x="418643" y="2533089"/>
            <a:chExt cx="717140" cy="717242"/>
          </a:xfrm>
        </p:grpSpPr>
        <p:grpSp>
          <p:nvGrpSpPr>
            <p:cNvPr id="7" name="Group 6">
              <a:extLst>
                <a:ext uri="{FF2B5EF4-FFF2-40B4-BE49-F238E27FC236}">
                  <a16:creationId xmlns:a16="http://schemas.microsoft.com/office/drawing/2014/main" id="{408AEEC2-DD8B-448D-9331-64E0AB78B813}"/>
                </a:ext>
              </a:extLst>
            </p:cNvPr>
            <p:cNvGrpSpPr/>
            <p:nvPr/>
          </p:nvGrpSpPr>
          <p:grpSpPr>
            <a:xfrm>
              <a:off x="418643" y="2533089"/>
              <a:ext cx="717140" cy="717242"/>
              <a:chOff x="418643" y="2533089"/>
              <a:chExt cx="717140" cy="717242"/>
            </a:xfrm>
          </p:grpSpPr>
          <p:sp>
            <p:nvSpPr>
              <p:cNvPr id="9" name="Freeform 5">
                <a:extLst>
                  <a:ext uri="{FF2B5EF4-FFF2-40B4-BE49-F238E27FC236}">
                    <a16:creationId xmlns:a16="http://schemas.microsoft.com/office/drawing/2014/main" id="{B6A38B2A-21ED-4CBA-9B1B-C6972AA9695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0" name="Freeform 6">
                <a:extLst>
                  <a:ext uri="{FF2B5EF4-FFF2-40B4-BE49-F238E27FC236}">
                    <a16:creationId xmlns:a16="http://schemas.microsoft.com/office/drawing/2014/main" id="{6E581733-2511-4C1B-87D7-945683203CB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8" name="shield_3" title="Icon of a shield with an exclamation point inside">
              <a:extLst>
                <a:ext uri="{FF2B5EF4-FFF2-40B4-BE49-F238E27FC236}">
                  <a16:creationId xmlns:a16="http://schemas.microsoft.com/office/drawing/2014/main" id="{1671E9F3-21D4-4954-AE9B-76FEF355825C}"/>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15">
            <a:extLst>
              <a:ext uri="{FF2B5EF4-FFF2-40B4-BE49-F238E27FC236}">
                <a16:creationId xmlns:a16="http://schemas.microsoft.com/office/drawing/2014/main" id="{ECA7FA60-BFCD-4A1C-AE61-5CC248D6C268}"/>
              </a:ext>
              <a:ext uri="{C183D7F6-B498-43B3-948B-1728B52AA6E4}">
                <adec:decorative xmlns:adec="http://schemas.microsoft.com/office/drawing/2017/decorative" val="1"/>
              </a:ext>
            </a:extLst>
          </p:cNvPr>
          <p:cNvGrpSpPr>
            <a:grpSpLocks noChangeAspect="1"/>
          </p:cNvGrpSpPr>
          <p:nvPr/>
        </p:nvGrpSpPr>
        <p:grpSpPr>
          <a:xfrm>
            <a:off x="418643" y="2654646"/>
            <a:ext cx="731520" cy="732949"/>
            <a:chOff x="9134167" y="5071642"/>
            <a:chExt cx="780288" cy="781812"/>
          </a:xfrm>
        </p:grpSpPr>
        <p:pic>
          <p:nvPicPr>
            <p:cNvPr id="17" name="Picture 16">
              <a:extLst>
                <a:ext uri="{FF2B5EF4-FFF2-40B4-BE49-F238E27FC236}">
                  <a16:creationId xmlns:a16="http://schemas.microsoft.com/office/drawing/2014/main" id="{8264E3AA-B851-48AE-A195-D1E21369F85D}"/>
                </a:ext>
              </a:extLst>
            </p:cNvPr>
            <p:cNvPicPr>
              <a:picLocks noChangeAspect="1"/>
            </p:cNvPicPr>
            <p:nvPr/>
          </p:nvPicPr>
          <p:blipFill>
            <a:blip r:embed="rId3"/>
            <a:stretch>
              <a:fillRect/>
            </a:stretch>
          </p:blipFill>
          <p:spPr>
            <a:xfrm>
              <a:off x="9134167" y="5071642"/>
              <a:ext cx="780288" cy="781812"/>
            </a:xfrm>
            <a:prstGeom prst="rect">
              <a:avLst/>
            </a:prstGeom>
          </p:spPr>
        </p:pic>
        <p:pic>
          <p:nvPicPr>
            <p:cNvPr id="18" name="Picture 17" descr="Icon of two screens with a check mark on the first screen">
              <a:extLst>
                <a:ext uri="{FF2B5EF4-FFF2-40B4-BE49-F238E27FC236}">
                  <a16:creationId xmlns:a16="http://schemas.microsoft.com/office/drawing/2014/main" id="{2C648300-EE38-4FB3-AB42-C021D3DC3E09}"/>
                </a:ext>
              </a:extLst>
            </p:cNvPr>
            <p:cNvPicPr>
              <a:picLocks noChangeAspect="1"/>
            </p:cNvPicPr>
            <p:nvPr/>
          </p:nvPicPr>
          <p:blipFill>
            <a:blip r:embed="rId4"/>
            <a:stretch>
              <a:fillRect/>
            </a:stretch>
          </p:blipFill>
          <p:spPr>
            <a:xfrm>
              <a:off x="9321111" y="5259348"/>
              <a:ext cx="406400" cy="406400"/>
            </a:xfrm>
            <a:prstGeom prst="rect">
              <a:avLst/>
            </a:prstGeom>
          </p:spPr>
        </p:pic>
      </p:grpSp>
      <p:grpSp>
        <p:nvGrpSpPr>
          <p:cNvPr id="11" name="Group 10">
            <a:extLst>
              <a:ext uri="{FF2B5EF4-FFF2-40B4-BE49-F238E27FC236}">
                <a16:creationId xmlns:a16="http://schemas.microsoft.com/office/drawing/2014/main" id="{AAF6A8C9-1FF4-4C85-9785-273C08B35258}"/>
              </a:ext>
              <a:ext uri="{C183D7F6-B498-43B3-948B-1728B52AA6E4}">
                <adec:decorative xmlns:adec="http://schemas.microsoft.com/office/drawing/2017/decorative" val="1"/>
              </a:ext>
            </a:extLst>
          </p:cNvPr>
          <p:cNvGrpSpPr>
            <a:grpSpLocks noChangeAspect="1"/>
          </p:cNvGrpSpPr>
          <p:nvPr/>
        </p:nvGrpSpPr>
        <p:grpSpPr>
          <a:xfrm>
            <a:off x="418643" y="3866420"/>
            <a:ext cx="731416" cy="731520"/>
            <a:chOff x="418643" y="3578249"/>
            <a:chExt cx="717140" cy="717242"/>
          </a:xfrm>
        </p:grpSpPr>
        <p:grpSp>
          <p:nvGrpSpPr>
            <p:cNvPr id="12" name="Group 11">
              <a:extLst>
                <a:ext uri="{FF2B5EF4-FFF2-40B4-BE49-F238E27FC236}">
                  <a16:creationId xmlns:a16="http://schemas.microsoft.com/office/drawing/2014/main" id="{8E8B4013-A574-40B5-8B69-19CE4509B9AD}"/>
                </a:ext>
              </a:extLst>
            </p:cNvPr>
            <p:cNvGrpSpPr/>
            <p:nvPr/>
          </p:nvGrpSpPr>
          <p:grpSpPr>
            <a:xfrm>
              <a:off x="418643" y="3578249"/>
              <a:ext cx="717140" cy="717242"/>
              <a:chOff x="418643" y="2533089"/>
              <a:chExt cx="717140" cy="717242"/>
            </a:xfrm>
          </p:grpSpPr>
          <p:sp>
            <p:nvSpPr>
              <p:cNvPr id="14" name="Freeform 5">
                <a:extLst>
                  <a:ext uri="{FF2B5EF4-FFF2-40B4-BE49-F238E27FC236}">
                    <a16:creationId xmlns:a16="http://schemas.microsoft.com/office/drawing/2014/main" id="{8C223196-FDFF-475C-9007-FAB654756624}"/>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5" name="Freeform 6">
                <a:extLst>
                  <a:ext uri="{FF2B5EF4-FFF2-40B4-BE49-F238E27FC236}">
                    <a16:creationId xmlns:a16="http://schemas.microsoft.com/office/drawing/2014/main" id="{54241447-8C35-45B8-8AC8-5E8976ED7FF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3" name="safe" title="Icon of a locked safe">
              <a:extLst>
                <a:ext uri="{FF2B5EF4-FFF2-40B4-BE49-F238E27FC236}">
                  <a16:creationId xmlns:a16="http://schemas.microsoft.com/office/drawing/2014/main" id="{5377B804-436E-4488-A406-BC45340B8BC2}"/>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57894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75BA-9E48-4038-AB46-EA170118F151}"/>
              </a:ext>
            </a:extLst>
          </p:cNvPr>
          <p:cNvSpPr>
            <a:spLocks noGrp="1"/>
          </p:cNvSpPr>
          <p:nvPr>
            <p:ph type="title"/>
          </p:nvPr>
        </p:nvSpPr>
        <p:spPr/>
        <p:txBody>
          <a:bodyPr/>
          <a:lstStyle/>
          <a:p>
            <a:r>
              <a:rPr lang="en-US" i="0" dirty="0">
                <a:solidFill>
                  <a:srgbClr val="171717"/>
                </a:solidFill>
                <a:effectLst/>
                <a:latin typeface="Segoe UI Semibold" panose="020B0702040204020203" pitchFamily="34" charset="0"/>
                <a:cs typeface="Segoe UI Semibold" panose="020B0702040204020203" pitchFamily="34" charset="0"/>
              </a:rPr>
              <a:t>Insider risk solutions in Microsoft 365 </a:t>
            </a:r>
            <a:r>
              <a:rPr lang="en-US" sz="1600" i="0" dirty="0">
                <a:solidFill>
                  <a:srgbClr val="171717"/>
                </a:solidFill>
                <a:effectLst/>
                <a:latin typeface="Segoe UI Semibold" panose="020B0702040204020203" pitchFamily="34" charset="0"/>
                <a:cs typeface="Segoe UI Semibold" panose="020B0702040204020203" pitchFamily="34" charset="0"/>
              </a:rPr>
              <a:t>(Slide 2)</a:t>
            </a:r>
            <a:endParaRPr lang="en-US" sz="1600" dirty="0"/>
          </a:p>
        </p:txBody>
      </p:sp>
      <p:sp>
        <p:nvSpPr>
          <p:cNvPr id="19" name="Text Placeholder 5">
            <a:extLst>
              <a:ext uri="{FF2B5EF4-FFF2-40B4-BE49-F238E27FC236}">
                <a16:creationId xmlns:a16="http://schemas.microsoft.com/office/drawing/2014/main" id="{186FE710-919E-4D9B-BC1B-7220E76654B8}"/>
              </a:ext>
            </a:extLst>
          </p:cNvPr>
          <p:cNvSpPr txBox="1">
            <a:spLocks/>
          </p:cNvSpPr>
          <p:nvPr/>
        </p:nvSpPr>
        <p:spPr>
          <a:xfrm>
            <a:off x="1311981" y="1746422"/>
            <a:ext cx="10383899" cy="680196"/>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b="1" dirty="0">
                <a:solidFill>
                  <a:srgbClr val="171717"/>
                </a:solidFill>
                <a:latin typeface="+mn-lt"/>
              </a:rPr>
              <a:t>Privileged access management </a:t>
            </a:r>
            <a:r>
              <a:rPr lang="en-US" sz="1800" dirty="0">
                <a:solidFill>
                  <a:srgbClr val="171717"/>
                </a:solidFill>
                <a:latin typeface="+mn-lt"/>
              </a:rPr>
              <a:t>allows granular access control over privileged Exchange Online admin tasks in Office 365. </a:t>
            </a:r>
            <a:endParaRPr lang="en-US" sz="1800" dirty="0">
              <a:latin typeface="+mn-lt"/>
            </a:endParaRPr>
          </a:p>
        </p:txBody>
      </p:sp>
      <p:sp>
        <p:nvSpPr>
          <p:cNvPr id="20" name="Text Placeholder 6">
            <a:extLst>
              <a:ext uri="{FF2B5EF4-FFF2-40B4-BE49-F238E27FC236}">
                <a16:creationId xmlns:a16="http://schemas.microsoft.com/office/drawing/2014/main" id="{002C7A1D-0596-45D7-A9CF-5CC46CF6CB2A}"/>
              </a:ext>
            </a:extLst>
          </p:cNvPr>
          <p:cNvSpPr txBox="1">
            <a:spLocks/>
          </p:cNvSpPr>
          <p:nvPr/>
        </p:nvSpPr>
        <p:spPr>
          <a:xfrm>
            <a:off x="1311981" y="2759369"/>
            <a:ext cx="10383899" cy="1004843"/>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b="1" dirty="0">
                <a:solidFill>
                  <a:srgbClr val="171717"/>
                </a:solidFill>
                <a:latin typeface="+mn-lt"/>
              </a:rPr>
              <a:t>Customer Lockbox </a:t>
            </a:r>
            <a:r>
              <a:rPr lang="en-US" sz="1800" dirty="0">
                <a:solidFill>
                  <a:srgbClr val="171717"/>
                </a:solidFill>
                <a:latin typeface="+mn-lt"/>
              </a:rPr>
              <a:t>ensures that Microsoft cannot access customer content to perform a service operation without the customer’s explicit approval.  Supported services:  Exchange Online, SharePoint Online, OneDrive for Business.</a:t>
            </a:r>
            <a:endParaRPr lang="en-US" sz="1800" dirty="0">
              <a:latin typeface="+mn-lt"/>
            </a:endParaRPr>
          </a:p>
        </p:txBody>
      </p:sp>
      <p:grpSp>
        <p:nvGrpSpPr>
          <p:cNvPr id="21" name="Group 20">
            <a:extLst>
              <a:ext uri="{FF2B5EF4-FFF2-40B4-BE49-F238E27FC236}">
                <a16:creationId xmlns:a16="http://schemas.microsoft.com/office/drawing/2014/main" id="{D6D26988-8311-49B1-8FD8-327BAEDFB85C}"/>
              </a:ext>
              <a:ext uri="{C183D7F6-B498-43B3-948B-1728B52AA6E4}">
                <adec:decorative xmlns:adec="http://schemas.microsoft.com/office/drawing/2017/decorative" val="1"/>
              </a:ext>
            </a:extLst>
          </p:cNvPr>
          <p:cNvGrpSpPr/>
          <p:nvPr/>
        </p:nvGrpSpPr>
        <p:grpSpPr>
          <a:xfrm>
            <a:off x="457200" y="2903170"/>
            <a:ext cx="731520" cy="717242"/>
            <a:chOff x="418643" y="1487929"/>
            <a:chExt cx="717140" cy="717242"/>
          </a:xfrm>
        </p:grpSpPr>
        <p:grpSp>
          <p:nvGrpSpPr>
            <p:cNvPr id="22" name="Group 21">
              <a:extLst>
                <a:ext uri="{FF2B5EF4-FFF2-40B4-BE49-F238E27FC236}">
                  <a16:creationId xmlns:a16="http://schemas.microsoft.com/office/drawing/2014/main" id="{7D0CC415-B9FF-4758-85D8-384A471F81C0}"/>
                </a:ext>
              </a:extLst>
            </p:cNvPr>
            <p:cNvGrpSpPr/>
            <p:nvPr/>
          </p:nvGrpSpPr>
          <p:grpSpPr>
            <a:xfrm>
              <a:off x="418643" y="1487929"/>
              <a:ext cx="717140" cy="717242"/>
              <a:chOff x="418643" y="1487929"/>
              <a:chExt cx="717140" cy="717242"/>
            </a:xfrm>
          </p:grpSpPr>
          <p:sp>
            <p:nvSpPr>
              <p:cNvPr id="24" name="Freeform 5">
                <a:extLst>
                  <a:ext uri="{FF2B5EF4-FFF2-40B4-BE49-F238E27FC236}">
                    <a16:creationId xmlns:a16="http://schemas.microsoft.com/office/drawing/2014/main" id="{285AED9F-E513-4C10-9D7F-24D714A8AD66}"/>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5" name="Freeform 6">
                <a:extLst>
                  <a:ext uri="{FF2B5EF4-FFF2-40B4-BE49-F238E27FC236}">
                    <a16:creationId xmlns:a16="http://schemas.microsoft.com/office/drawing/2014/main" id="{F3418DDC-2588-4E92-98DE-03C56266FDB3}"/>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3" name="Lock" title="Icon of a padlock">
              <a:extLst>
                <a:ext uri="{FF2B5EF4-FFF2-40B4-BE49-F238E27FC236}">
                  <a16:creationId xmlns:a16="http://schemas.microsoft.com/office/drawing/2014/main" id="{48E4C867-8708-4238-8625-5D7B6FA56D7D}"/>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5">
            <a:extLst>
              <a:ext uri="{FF2B5EF4-FFF2-40B4-BE49-F238E27FC236}">
                <a16:creationId xmlns:a16="http://schemas.microsoft.com/office/drawing/2014/main" id="{8327BFFF-A78F-462A-8154-41E77D9E85BE}"/>
              </a:ext>
              <a:ext uri="{C183D7F6-B498-43B3-948B-1728B52AA6E4}">
                <adec:decorative xmlns:adec="http://schemas.microsoft.com/office/drawing/2017/decorative" val="1"/>
              </a:ext>
            </a:extLst>
          </p:cNvPr>
          <p:cNvGrpSpPr/>
          <p:nvPr/>
        </p:nvGrpSpPr>
        <p:grpSpPr>
          <a:xfrm>
            <a:off x="457200" y="1710061"/>
            <a:ext cx="735091" cy="752919"/>
            <a:chOff x="418643" y="4623409"/>
            <a:chExt cx="717140" cy="717242"/>
          </a:xfrm>
        </p:grpSpPr>
        <p:grpSp>
          <p:nvGrpSpPr>
            <p:cNvPr id="27" name="Group 26">
              <a:extLst>
                <a:ext uri="{FF2B5EF4-FFF2-40B4-BE49-F238E27FC236}">
                  <a16:creationId xmlns:a16="http://schemas.microsoft.com/office/drawing/2014/main" id="{00FA18F1-C086-445F-BE78-C7AF92659792}"/>
                </a:ext>
              </a:extLst>
            </p:cNvPr>
            <p:cNvGrpSpPr/>
            <p:nvPr/>
          </p:nvGrpSpPr>
          <p:grpSpPr>
            <a:xfrm>
              <a:off x="418643" y="4623409"/>
              <a:ext cx="717140" cy="717242"/>
              <a:chOff x="418643" y="2533089"/>
              <a:chExt cx="717140" cy="717242"/>
            </a:xfrm>
          </p:grpSpPr>
          <p:sp>
            <p:nvSpPr>
              <p:cNvPr id="29" name="Freeform 5">
                <a:extLst>
                  <a:ext uri="{FF2B5EF4-FFF2-40B4-BE49-F238E27FC236}">
                    <a16:creationId xmlns:a16="http://schemas.microsoft.com/office/drawing/2014/main" id="{B47E2F07-5C34-40E6-93CA-9F080E5F0EC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0" name="Freeform 6">
                <a:extLst>
                  <a:ext uri="{FF2B5EF4-FFF2-40B4-BE49-F238E27FC236}">
                    <a16:creationId xmlns:a16="http://schemas.microsoft.com/office/drawing/2014/main" id="{5B7604C0-DE4C-4D6E-B6C2-D0A57E2001F0}"/>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8" name="key" title="Icon of a key">
              <a:extLst>
                <a:ext uri="{FF2B5EF4-FFF2-40B4-BE49-F238E27FC236}">
                  <a16:creationId xmlns:a16="http://schemas.microsoft.com/office/drawing/2014/main" id="{DB3B87EF-8E2B-49D8-8952-8EC061A083D1}"/>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340343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4: Describe eDiscovery &amp; Audit capabilities in Microsoft 365</a:t>
            </a:r>
          </a:p>
        </p:txBody>
      </p:sp>
      <p:sp>
        <p:nvSpPr>
          <p:cNvPr id="3" name="Lock" title="Icon of a padlock">
            <a:extLst>
              <a:ext uri="{FF2B5EF4-FFF2-40B4-BE49-F238E27FC236}">
                <a16:creationId xmlns:a16="http://schemas.microsoft.com/office/drawing/2014/main" id="{E0FF107D-4097-47B9-BE59-D997DF778274}"/>
              </a:ext>
            </a:extLst>
          </p:cNvPr>
          <p:cNvSpPr>
            <a:spLocks noChangeAspect="1" noEditPoints="1"/>
          </p:cNvSpPr>
          <p:nvPr/>
        </p:nvSpPr>
        <p:spPr bwMode="auto">
          <a:xfrm>
            <a:off x="10292176" y="2778590"/>
            <a:ext cx="915940" cy="128016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15167824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233F9-0C41-4059-BF81-FE3B22DEDC23}"/>
              </a:ext>
            </a:extLst>
          </p:cNvPr>
          <p:cNvSpPr>
            <a:spLocks noGrp="1"/>
          </p:cNvSpPr>
          <p:nvPr>
            <p:ph type="title"/>
          </p:nvPr>
        </p:nvSpPr>
        <p:spPr/>
        <p:txBody>
          <a:bodyPr/>
          <a:lstStyle/>
          <a:p>
            <a:r>
              <a:rPr lang="en-US" dirty="0"/>
              <a:t>Lesson 4 Introduction </a:t>
            </a:r>
          </a:p>
        </p:txBody>
      </p:sp>
      <p:sp>
        <p:nvSpPr>
          <p:cNvPr id="4" name="TextBox 3">
            <a:extLst>
              <a:ext uri="{FF2B5EF4-FFF2-40B4-BE49-F238E27FC236}">
                <a16:creationId xmlns:a16="http://schemas.microsoft.com/office/drawing/2014/main" id="{635E2FEA-2823-4F93-A473-4DB954AE3185}"/>
              </a:ext>
            </a:extLst>
          </p:cNvPr>
          <p:cNvSpPr txBox="1"/>
          <p:nvPr/>
        </p:nvSpPr>
        <p:spPr>
          <a:xfrm>
            <a:off x="279111" y="1244257"/>
            <a:ext cx="11480800" cy="21882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After completing this module, you should be able to: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the purpose of eDiscovery &amp; the capabilities of the content search tool.</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the core &amp; advanced eDiscovery workflows.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the core and advanced audit capabilities of Microsoft 365.</a:t>
            </a:r>
          </a:p>
        </p:txBody>
      </p:sp>
    </p:spTree>
    <p:extLst>
      <p:ext uri="{BB962C8B-B14F-4D97-AF65-F5344CB8AC3E}">
        <p14:creationId xmlns:p14="http://schemas.microsoft.com/office/powerpoint/2010/main" val="5661822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C531C-95DD-40D9-8F92-B97CA63147CD}"/>
              </a:ext>
            </a:extLst>
          </p:cNvPr>
          <p:cNvSpPr>
            <a:spLocks noGrp="1"/>
          </p:cNvSpPr>
          <p:nvPr>
            <p:ph type="title"/>
          </p:nvPr>
        </p:nvSpPr>
        <p:spPr/>
        <p:txBody>
          <a:bodyPr/>
          <a:lstStyle/>
          <a:p>
            <a:r>
              <a:rPr lang="en-US" dirty="0"/>
              <a:t>eDiscovery &amp; content search</a:t>
            </a:r>
          </a:p>
        </p:txBody>
      </p:sp>
      <p:sp>
        <p:nvSpPr>
          <p:cNvPr id="3" name="Text Placeholder 2">
            <a:extLst>
              <a:ext uri="{FF2B5EF4-FFF2-40B4-BE49-F238E27FC236}">
                <a16:creationId xmlns:a16="http://schemas.microsoft.com/office/drawing/2014/main" id="{691AFB8A-7AA4-4F8A-8D4F-1802914D7E1B}"/>
              </a:ext>
            </a:extLst>
          </p:cNvPr>
          <p:cNvSpPr>
            <a:spLocks noGrp="1"/>
          </p:cNvSpPr>
          <p:nvPr>
            <p:ph type="body" sz="quarter" idx="15"/>
          </p:nvPr>
        </p:nvSpPr>
        <p:spPr>
          <a:xfrm>
            <a:off x="418643" y="1456896"/>
            <a:ext cx="5578932" cy="3621504"/>
          </a:xfrm>
        </p:spPr>
        <p:txBody>
          <a:bodyPr/>
          <a:lstStyle/>
          <a:p>
            <a:r>
              <a:rPr lang="en-US" sz="2000" dirty="0"/>
              <a:t>Purpose of eDiscovery</a:t>
            </a:r>
          </a:p>
          <a:p>
            <a:pPr marL="285750" lvl="1" indent="-285750">
              <a:spcBef>
                <a:spcPts val="0"/>
              </a:spcBef>
              <a:spcAft>
                <a:spcPts val="1200"/>
              </a:spcAft>
              <a:buFont typeface="Arial" panose="020B0604020202020204" pitchFamily="34" charset="0"/>
              <a:buChar char="•"/>
            </a:pPr>
            <a:r>
              <a:rPr lang="en-US" sz="1800" dirty="0"/>
              <a:t>Find electronic information to be used as evidence when a company is involved in litigation..</a:t>
            </a:r>
          </a:p>
          <a:p>
            <a:pPr marL="285750" lvl="1" indent="-285750">
              <a:spcBef>
                <a:spcPts val="0"/>
              </a:spcBef>
              <a:spcAft>
                <a:spcPts val="1200"/>
              </a:spcAft>
              <a:buFont typeface="Arial" panose="020B0604020202020204" pitchFamily="34" charset="0"/>
              <a:buChar char="•"/>
            </a:pPr>
            <a:r>
              <a:rPr lang="en-US" sz="1800" dirty="0">
                <a:solidFill>
                  <a:srgbClr val="171717"/>
                </a:solidFill>
                <a:latin typeface="Segoe UI" panose="020B0502040204020203" pitchFamily="34" charset="0"/>
              </a:rPr>
              <a:t>S</a:t>
            </a:r>
            <a:r>
              <a:rPr lang="en-US" sz="1800" b="0" i="0" dirty="0">
                <a:solidFill>
                  <a:srgbClr val="171717"/>
                </a:solidFill>
                <a:effectLst/>
                <a:latin typeface="Segoe UI" panose="020B0502040204020203" pitchFamily="34" charset="0"/>
              </a:rPr>
              <a:t>earch for content in Exchange Online mailboxes, Microsoft 365 Groups, Microsoft Teams, SharePoint Online and OneDrive for Business sites, Skype for Business conversations, and Yammer teams. </a:t>
            </a:r>
            <a:endParaRPr lang="en-US" sz="1800" dirty="0"/>
          </a:p>
          <a:p>
            <a:pPr marL="285750" lvl="1" indent="-285750">
              <a:spcBef>
                <a:spcPts val="0"/>
              </a:spcBef>
              <a:spcAft>
                <a:spcPts val="1200"/>
              </a:spcAft>
              <a:buFont typeface="Arial" panose="020B0604020202020204" pitchFamily="34" charset="0"/>
              <a:buChar char="•"/>
            </a:pPr>
            <a:r>
              <a:rPr lang="en-US" sz="1800" dirty="0"/>
              <a:t>Use to identify, hold, and export content found in mailboxes and sites.</a:t>
            </a:r>
          </a:p>
        </p:txBody>
      </p:sp>
      <p:sp>
        <p:nvSpPr>
          <p:cNvPr id="4" name="Text Placeholder 3">
            <a:extLst>
              <a:ext uri="{FF2B5EF4-FFF2-40B4-BE49-F238E27FC236}">
                <a16:creationId xmlns:a16="http://schemas.microsoft.com/office/drawing/2014/main" id="{BADEF5F2-FFF3-4E0E-B78A-93FAA45DF0C2}"/>
              </a:ext>
            </a:extLst>
          </p:cNvPr>
          <p:cNvSpPr>
            <a:spLocks noGrp="1"/>
          </p:cNvSpPr>
          <p:nvPr>
            <p:ph type="body" sz="quarter" idx="16"/>
          </p:nvPr>
        </p:nvSpPr>
        <p:spPr>
          <a:xfrm>
            <a:off x="6216920" y="1456895"/>
            <a:ext cx="5544007" cy="3621503"/>
          </a:xfrm>
        </p:spPr>
        <p:txBody>
          <a:bodyPr/>
          <a:lstStyle/>
          <a:p>
            <a:r>
              <a:rPr lang="en-US" sz="2000" dirty="0"/>
              <a:t>Content Search</a:t>
            </a:r>
          </a:p>
          <a:p>
            <a:pPr marL="342900" lvl="1" indent="-342900">
              <a:buFont typeface="Arial" panose="020B0604020202020204" pitchFamily="34" charset="0"/>
              <a:buChar char="•"/>
            </a:pPr>
            <a:r>
              <a:rPr lang="en-US" sz="1800" dirty="0"/>
              <a:t>Search Exchange Online mailboxes, SharePoint Online sites, OneDrive for Business, Teams, Microsoft 365 groups, Yammer groups</a:t>
            </a:r>
          </a:p>
          <a:p>
            <a:pPr marL="342900" lvl="1" indent="-342900">
              <a:buFont typeface="Arial" panose="020B0604020202020204" pitchFamily="34" charset="0"/>
              <a:buChar char="•"/>
            </a:pPr>
            <a:r>
              <a:rPr lang="en-US" sz="1800" dirty="0"/>
              <a:t>Build search queries and use conditions</a:t>
            </a:r>
          </a:p>
          <a:p>
            <a:pPr marL="342900" lvl="1" indent="-342900">
              <a:buFont typeface="Arial" panose="020B0604020202020204" pitchFamily="34" charset="0"/>
              <a:buChar char="•"/>
            </a:pPr>
            <a:r>
              <a:rPr lang="en-US" sz="1800" dirty="0"/>
              <a:t>Create, report on, and delete multiple searches </a:t>
            </a:r>
          </a:p>
          <a:p>
            <a:pPr marL="342900" lvl="1" indent="-342900">
              <a:buFont typeface="Arial" panose="020B0604020202020204" pitchFamily="34" charset="0"/>
              <a:buChar char="•"/>
            </a:pPr>
            <a:r>
              <a:rPr lang="en-US" sz="1800" dirty="0"/>
              <a:t>View keyword statistics</a:t>
            </a:r>
          </a:p>
          <a:p>
            <a:pPr marL="342900" lvl="1" indent="-342900">
              <a:buFont typeface="Arial" panose="020B0604020202020204" pitchFamily="34" charset="0"/>
              <a:buChar char="•"/>
            </a:pPr>
            <a:r>
              <a:rPr lang="en-US" sz="1800" dirty="0"/>
              <a:t>Search for third-party data </a:t>
            </a:r>
          </a:p>
          <a:p>
            <a:pPr marL="342900" lvl="1" indent="-342900">
              <a:buFont typeface="Arial" panose="020B0604020202020204" pitchFamily="34" charset="0"/>
              <a:buChar char="•"/>
            </a:pPr>
            <a:r>
              <a:rPr lang="en-US" sz="1800" dirty="0"/>
              <a:t>PowerShell scripts for more complex search related tasks</a:t>
            </a:r>
          </a:p>
        </p:txBody>
      </p:sp>
    </p:spTree>
    <p:extLst>
      <p:ext uri="{BB962C8B-B14F-4D97-AF65-F5344CB8AC3E}">
        <p14:creationId xmlns:p14="http://schemas.microsoft.com/office/powerpoint/2010/main" val="13707740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368348" y="269589"/>
            <a:ext cx="9302872" cy="623511"/>
          </a:xfrm>
        </p:spPr>
        <p:txBody>
          <a:bodyPr/>
          <a:lstStyle/>
          <a:p>
            <a:r>
              <a:rPr lang="en-US" dirty="0"/>
              <a:t>Core and advanced eDiscovery workflows</a:t>
            </a:r>
          </a:p>
        </p:txBody>
      </p:sp>
      <p:sp>
        <p:nvSpPr>
          <p:cNvPr id="5" name="Text Placeholder 15">
            <a:extLst>
              <a:ext uri="{FF2B5EF4-FFF2-40B4-BE49-F238E27FC236}">
                <a16:creationId xmlns:a16="http://schemas.microsoft.com/office/drawing/2014/main" id="{ABC2A904-DC4B-4FF8-BEC5-3B15FE83A073}"/>
              </a:ext>
              <a:ext uri="{C183D7F6-B498-43B3-948B-1728B52AA6E4}">
                <adec:decorative xmlns:adec="http://schemas.microsoft.com/office/drawing/2017/decorative" val="1"/>
              </a:ext>
            </a:extLst>
          </p:cNvPr>
          <p:cNvSpPr txBox="1">
            <a:spLocks/>
          </p:cNvSpPr>
          <p:nvPr/>
        </p:nvSpPr>
        <p:spPr>
          <a:xfrm>
            <a:off x="267442" y="1068386"/>
            <a:ext cx="4276130" cy="1887075"/>
          </a:xfrm>
          <a:prstGeom prst="rect">
            <a:avLst/>
          </a:prstGeom>
          <a:ln w="19050">
            <a:solidFill>
              <a:schemeClr val="accent1"/>
            </a:solidFill>
          </a:ln>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p>
        </p:txBody>
      </p:sp>
      <p:pic>
        <p:nvPicPr>
          <p:cNvPr id="12" name="Picture 11" descr="The Core eDiscovery workflow.">
            <a:extLst>
              <a:ext uri="{FF2B5EF4-FFF2-40B4-BE49-F238E27FC236}">
                <a16:creationId xmlns:a16="http://schemas.microsoft.com/office/drawing/2014/main" id="{CBB81264-0A23-4EC6-9244-648A975D792E}"/>
              </a:ext>
            </a:extLst>
          </p:cNvPr>
          <p:cNvPicPr>
            <a:picLocks noChangeAspect="1"/>
          </p:cNvPicPr>
          <p:nvPr/>
        </p:nvPicPr>
        <p:blipFill>
          <a:blip r:embed="rId4"/>
          <a:stretch>
            <a:fillRect/>
          </a:stretch>
        </p:blipFill>
        <p:spPr>
          <a:xfrm>
            <a:off x="358969" y="1142451"/>
            <a:ext cx="4103640" cy="1734201"/>
          </a:xfrm>
          <a:prstGeom prst="rect">
            <a:avLst/>
          </a:prstGeom>
        </p:spPr>
      </p:pic>
      <p:pic>
        <p:nvPicPr>
          <p:cNvPr id="7" name="Picture 6" descr="The Advanced eDiscovery workflow.">
            <a:extLst>
              <a:ext uri="{FF2B5EF4-FFF2-40B4-BE49-F238E27FC236}">
                <a16:creationId xmlns:a16="http://schemas.microsoft.com/office/drawing/2014/main" id="{5F6CF9CA-86BA-45FF-9DEF-2B2349EE1B93}"/>
              </a:ext>
            </a:extLst>
          </p:cNvPr>
          <p:cNvPicPr>
            <a:picLocks noChangeAspect="1"/>
          </p:cNvPicPr>
          <p:nvPr/>
        </p:nvPicPr>
        <p:blipFill>
          <a:blip r:embed="rId5"/>
          <a:stretch>
            <a:fillRect/>
          </a:stretch>
        </p:blipFill>
        <p:spPr>
          <a:xfrm>
            <a:off x="5221276" y="1142450"/>
            <a:ext cx="6651989" cy="1734201"/>
          </a:xfrm>
          <a:prstGeom prst="rect">
            <a:avLst/>
          </a:prstGeom>
        </p:spPr>
      </p:pic>
      <p:sp>
        <p:nvSpPr>
          <p:cNvPr id="9" name="Text Placeholder 15">
            <a:extLst>
              <a:ext uri="{FF2B5EF4-FFF2-40B4-BE49-F238E27FC236}">
                <a16:creationId xmlns:a16="http://schemas.microsoft.com/office/drawing/2014/main" id="{F89E3C89-6C8A-4960-A0B1-D7B52E4E2954}"/>
              </a:ext>
              <a:ext uri="{C183D7F6-B498-43B3-948B-1728B52AA6E4}">
                <adec:decorative xmlns:adec="http://schemas.microsoft.com/office/drawing/2017/decorative" val="1"/>
              </a:ext>
            </a:extLst>
          </p:cNvPr>
          <p:cNvSpPr txBox="1">
            <a:spLocks/>
          </p:cNvSpPr>
          <p:nvPr/>
        </p:nvSpPr>
        <p:spPr>
          <a:xfrm>
            <a:off x="5157934" y="1068386"/>
            <a:ext cx="6815138" cy="1887075"/>
          </a:xfrm>
          <a:prstGeom prst="rect">
            <a:avLst/>
          </a:prstGeom>
          <a:ln w="19050">
            <a:solidFill>
              <a:schemeClr val="accent1"/>
            </a:solidFill>
          </a:ln>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p>
        </p:txBody>
      </p:sp>
      <p:sp>
        <p:nvSpPr>
          <p:cNvPr id="13" name="Text Placeholder 5">
            <a:extLst>
              <a:ext uri="{FF2B5EF4-FFF2-40B4-BE49-F238E27FC236}">
                <a16:creationId xmlns:a16="http://schemas.microsoft.com/office/drawing/2014/main" id="{2DD6BC94-6CF7-45FC-8EEF-F4C280432FA9}"/>
              </a:ext>
            </a:extLst>
          </p:cNvPr>
          <p:cNvSpPr txBox="1">
            <a:spLocks/>
          </p:cNvSpPr>
          <p:nvPr/>
        </p:nvSpPr>
        <p:spPr>
          <a:xfrm>
            <a:off x="358969" y="3072931"/>
            <a:ext cx="4495205" cy="1754326"/>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4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lnSpc>
                <a:spcPct val="100000"/>
              </a:lnSpc>
              <a:spcAft>
                <a:spcPts val="600"/>
              </a:spcAft>
            </a:pPr>
            <a:r>
              <a:rPr lang="en-US" sz="1400" b="1" dirty="0">
                <a:solidFill>
                  <a:srgbClr val="171717"/>
                </a:solidFill>
              </a:rPr>
              <a:t>Core eDiscovery</a:t>
            </a:r>
          </a:p>
          <a:p>
            <a:pPr marL="457200" lvl="1" indent="-457200">
              <a:lnSpc>
                <a:spcPct val="100000"/>
              </a:lnSpc>
              <a:spcAft>
                <a:spcPts val="600"/>
              </a:spcAft>
              <a:buFont typeface="+mj-lt"/>
              <a:buAutoNum type="arabicPeriod"/>
            </a:pPr>
            <a:r>
              <a:rPr lang="en-US" sz="1300" dirty="0">
                <a:solidFill>
                  <a:srgbClr val="171717"/>
                </a:solidFill>
              </a:rPr>
              <a:t>Create a hold to preserve content that might be relevant to the case (mailboxes, sites, and public folders).</a:t>
            </a:r>
          </a:p>
          <a:p>
            <a:pPr marL="457200" lvl="1" indent="-457200">
              <a:lnSpc>
                <a:spcPct val="100000"/>
              </a:lnSpc>
              <a:spcAft>
                <a:spcPts val="600"/>
              </a:spcAft>
              <a:buFont typeface="+mj-lt"/>
              <a:buAutoNum type="arabicPeriod"/>
            </a:pPr>
            <a:r>
              <a:rPr lang="en-US" sz="1300" dirty="0">
                <a:solidFill>
                  <a:srgbClr val="171717"/>
                </a:solidFill>
              </a:rPr>
              <a:t>Create and run searches for content that relates to the case.</a:t>
            </a:r>
            <a:endParaRPr lang="en-US" sz="1300" dirty="0"/>
          </a:p>
          <a:p>
            <a:pPr marL="457200" lvl="1" indent="-457200">
              <a:lnSpc>
                <a:spcPct val="100000"/>
              </a:lnSpc>
              <a:spcAft>
                <a:spcPts val="600"/>
              </a:spcAft>
              <a:buFont typeface="+mj-lt"/>
              <a:buAutoNum type="arabicPeriod"/>
            </a:pPr>
            <a:r>
              <a:rPr lang="en-US" sz="1300" dirty="0">
                <a:solidFill>
                  <a:srgbClr val="171717"/>
                </a:solidFill>
              </a:rPr>
              <a:t>Export and download search results. </a:t>
            </a:r>
            <a:endParaRPr lang="en-US" sz="1300" dirty="0"/>
          </a:p>
        </p:txBody>
      </p:sp>
      <p:sp>
        <p:nvSpPr>
          <p:cNvPr id="11" name="Text Placeholder 5">
            <a:extLst>
              <a:ext uri="{FF2B5EF4-FFF2-40B4-BE49-F238E27FC236}">
                <a16:creationId xmlns:a16="http://schemas.microsoft.com/office/drawing/2014/main" id="{B358FC6E-833E-4B9B-A043-88F360450367}"/>
              </a:ext>
            </a:extLst>
          </p:cNvPr>
          <p:cNvSpPr txBox="1">
            <a:spLocks/>
          </p:cNvSpPr>
          <p:nvPr/>
        </p:nvSpPr>
        <p:spPr>
          <a:xfrm>
            <a:off x="5157934" y="3072931"/>
            <a:ext cx="6815138" cy="2292935"/>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4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lnSpc>
                <a:spcPct val="100000"/>
              </a:lnSpc>
              <a:spcAft>
                <a:spcPts val="600"/>
              </a:spcAft>
            </a:pPr>
            <a:r>
              <a:rPr lang="en-US" sz="1400" b="1" dirty="0">
                <a:solidFill>
                  <a:srgbClr val="171717"/>
                </a:solidFill>
              </a:rPr>
              <a:t>Advanced eDiscovery builds on core eDiscovery</a:t>
            </a:r>
          </a:p>
          <a:p>
            <a:pPr marL="342900" lvl="1" indent="-342900">
              <a:lnSpc>
                <a:spcPct val="100000"/>
              </a:lnSpc>
              <a:spcAft>
                <a:spcPts val="600"/>
              </a:spcAft>
              <a:buFont typeface="+mj-lt"/>
              <a:buAutoNum type="arabicPeriod"/>
            </a:pPr>
            <a:r>
              <a:rPr lang="en-US" sz="1300" dirty="0">
                <a:solidFill>
                  <a:srgbClr val="171717"/>
                </a:solidFill>
              </a:rPr>
              <a:t>Add persons of interest (custodians) and data sources that aren't associated with a specific user.</a:t>
            </a:r>
          </a:p>
          <a:p>
            <a:pPr marL="342900" lvl="1" indent="-342900">
              <a:lnSpc>
                <a:spcPct val="100000"/>
              </a:lnSpc>
              <a:spcAft>
                <a:spcPts val="600"/>
              </a:spcAft>
              <a:buFont typeface="+mj-lt"/>
              <a:buAutoNum type="arabicPeriod"/>
            </a:pPr>
            <a:r>
              <a:rPr lang="en-US" sz="1300" dirty="0">
                <a:solidFill>
                  <a:srgbClr val="171717"/>
                </a:solidFill>
              </a:rPr>
              <a:t>Use the built-in collections tool to search data sources for content relevant to the case. </a:t>
            </a:r>
          </a:p>
          <a:p>
            <a:pPr marL="342900" lvl="1" indent="-342900">
              <a:lnSpc>
                <a:spcPct val="100000"/>
              </a:lnSpc>
              <a:spcAft>
                <a:spcPts val="600"/>
              </a:spcAft>
              <a:buFont typeface="+mj-lt"/>
              <a:buAutoNum type="arabicPeriod"/>
            </a:pPr>
            <a:r>
              <a:rPr lang="en-US" sz="1300" dirty="0">
                <a:solidFill>
                  <a:srgbClr val="171717"/>
                </a:solidFill>
                <a:latin typeface="Segoe UI" panose="020B0502040204020203" pitchFamily="34" charset="0"/>
              </a:rPr>
              <a:t>D</a:t>
            </a:r>
            <a:r>
              <a:rPr lang="en-US" sz="1300" b="0" i="0" dirty="0">
                <a:solidFill>
                  <a:srgbClr val="171717"/>
                </a:solidFill>
                <a:effectLst/>
                <a:latin typeface="Segoe UI" panose="020B0502040204020203" pitchFamily="34" charset="0"/>
              </a:rPr>
              <a:t>ata added to a review set are copied from their original location to a secure Azure Storage location. The data is reindexed again to optimize </a:t>
            </a:r>
            <a:r>
              <a:rPr lang="en-US" sz="1300" dirty="0">
                <a:solidFill>
                  <a:srgbClr val="171717"/>
                </a:solidFill>
                <a:latin typeface="Segoe UI" panose="020B0502040204020203" pitchFamily="34" charset="0"/>
              </a:rPr>
              <a:t>for fast searches</a:t>
            </a:r>
          </a:p>
          <a:p>
            <a:pPr marL="342900" lvl="1" indent="-342900">
              <a:lnSpc>
                <a:spcPct val="100000"/>
              </a:lnSpc>
              <a:spcAft>
                <a:spcPts val="600"/>
              </a:spcAft>
              <a:buFont typeface="+mj-lt"/>
              <a:buAutoNum type="arabicPeriod"/>
            </a:pPr>
            <a:r>
              <a:rPr lang="en-US" sz="1300" dirty="0">
                <a:solidFill>
                  <a:srgbClr val="171717"/>
                </a:solidFill>
                <a:latin typeface="Segoe UI" panose="020B0502040204020203" pitchFamily="34" charset="0"/>
              </a:rPr>
              <a:t>Use a wide-variety of tools and capabilities to view and analyze the case data with goal of reducing the data set to what is most relevant to the case</a:t>
            </a:r>
          </a:p>
          <a:p>
            <a:pPr marL="342900" lvl="1" indent="-342900">
              <a:lnSpc>
                <a:spcPct val="100000"/>
              </a:lnSpc>
              <a:spcAft>
                <a:spcPts val="600"/>
              </a:spcAft>
              <a:buFont typeface="+mj-lt"/>
              <a:buAutoNum type="arabicPeriod"/>
            </a:pPr>
            <a:r>
              <a:rPr lang="en-US" sz="1300" dirty="0">
                <a:solidFill>
                  <a:srgbClr val="171717"/>
                </a:solidFill>
                <a:latin typeface="Segoe UI" panose="020B0502040204020203" pitchFamily="34" charset="0"/>
              </a:rPr>
              <a:t>Export and download case data</a:t>
            </a:r>
          </a:p>
        </p:txBody>
      </p:sp>
    </p:spTree>
    <p:custDataLst>
      <p:tags r:id="rId1"/>
    </p:custDataLst>
    <p:extLst>
      <p:ext uri="{BB962C8B-B14F-4D97-AF65-F5344CB8AC3E}">
        <p14:creationId xmlns:p14="http://schemas.microsoft.com/office/powerpoint/2010/main" val="17944912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Describe the compliance management capabilities in Microsoft</a:t>
            </a:r>
          </a:p>
        </p:txBody>
      </p:sp>
      <p:sp>
        <p:nvSpPr>
          <p:cNvPr id="3" name="Fingerprint_E928" title="Icon of a fingerprint">
            <a:extLst>
              <a:ext uri="{FF2B5EF4-FFF2-40B4-BE49-F238E27FC236}">
                <a16:creationId xmlns:a16="http://schemas.microsoft.com/office/drawing/2014/main" id="{45A3B620-B5B8-447F-A877-3DAAC8B50368}"/>
              </a:ext>
            </a:extLst>
          </p:cNvPr>
          <p:cNvSpPr>
            <a:spLocks noChangeAspect="1" noEditPoints="1"/>
          </p:cNvSpPr>
          <p:nvPr/>
        </p:nvSpPr>
        <p:spPr bwMode="auto">
          <a:xfrm>
            <a:off x="10283663" y="2779776"/>
            <a:ext cx="951924"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custDataLst>
      <p:tags r:id="rId1"/>
    </p:custDataLst>
    <p:extLst>
      <p:ext uri="{BB962C8B-B14F-4D97-AF65-F5344CB8AC3E}">
        <p14:creationId xmlns:p14="http://schemas.microsoft.com/office/powerpoint/2010/main" val="2281750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D957-FC88-402C-AAD5-30809A1DC7EA}"/>
              </a:ext>
            </a:extLst>
          </p:cNvPr>
          <p:cNvSpPr>
            <a:spLocks noGrp="1"/>
          </p:cNvSpPr>
          <p:nvPr>
            <p:ph type="title"/>
          </p:nvPr>
        </p:nvSpPr>
        <p:spPr/>
        <p:txBody>
          <a:bodyPr/>
          <a:lstStyle/>
          <a:p>
            <a:r>
              <a:rPr lang="en-US" dirty="0"/>
              <a:t>Audit capabilities of Microsoft 365</a:t>
            </a:r>
          </a:p>
        </p:txBody>
      </p:sp>
      <p:sp>
        <p:nvSpPr>
          <p:cNvPr id="3" name="Text Placeholder 2">
            <a:extLst>
              <a:ext uri="{FF2B5EF4-FFF2-40B4-BE49-F238E27FC236}">
                <a16:creationId xmlns:a16="http://schemas.microsoft.com/office/drawing/2014/main" id="{5F685069-58A4-49B6-9D5D-7650A23A12A2}"/>
              </a:ext>
            </a:extLst>
          </p:cNvPr>
          <p:cNvSpPr>
            <a:spLocks noGrp="1"/>
          </p:cNvSpPr>
          <p:nvPr>
            <p:ph type="body" sz="quarter" idx="13"/>
          </p:nvPr>
        </p:nvSpPr>
        <p:spPr>
          <a:xfrm>
            <a:off x="418466" y="1456897"/>
            <a:ext cx="5394960" cy="3600986"/>
          </a:xfrm>
        </p:spPr>
        <p:txBody>
          <a:bodyPr/>
          <a:lstStyle/>
          <a:p>
            <a:r>
              <a:rPr lang="en-US" sz="2000" dirty="0"/>
              <a:t>Core Audit</a:t>
            </a:r>
          </a:p>
          <a:p>
            <a:pPr marL="285750" lvl="1" indent="-285750">
              <a:lnSpc>
                <a:spcPct val="100000"/>
              </a:lnSpc>
              <a:spcAft>
                <a:spcPts val="1200"/>
              </a:spcAft>
              <a:buFont typeface="Arial" panose="020B0604020202020204" pitchFamily="34" charset="0"/>
              <a:buChar char="•"/>
            </a:pPr>
            <a:r>
              <a:rPr lang="en-US" sz="1800" dirty="0"/>
              <a:t>Allows organizations to view user and administrator activity.</a:t>
            </a:r>
          </a:p>
          <a:p>
            <a:pPr marL="285750" lvl="1" indent="-285750">
              <a:lnSpc>
                <a:spcPct val="100000"/>
              </a:lnSpc>
              <a:spcAft>
                <a:spcPts val="1200"/>
              </a:spcAft>
              <a:buFont typeface="Arial" panose="020B0604020202020204" pitchFamily="34" charset="0"/>
              <a:buChar char="•"/>
            </a:pPr>
            <a:r>
              <a:rPr lang="en-US" sz="1800" dirty="0"/>
              <a:t>An audited activity generates an audit record that is stored in the audit log.</a:t>
            </a:r>
          </a:p>
          <a:p>
            <a:pPr marL="285750" lvl="1" indent="-285750">
              <a:lnSpc>
                <a:spcPct val="100000"/>
              </a:lnSpc>
              <a:spcAft>
                <a:spcPts val="1200"/>
              </a:spcAft>
              <a:buFont typeface="Arial" panose="020B0604020202020204" pitchFamily="34" charset="0"/>
              <a:buChar char="•"/>
            </a:pPr>
            <a:r>
              <a:rPr lang="en-US" sz="1800" dirty="0"/>
              <a:t>Searching the audit log requires the search capability to be turned on and assigned the appropriate role. </a:t>
            </a:r>
          </a:p>
          <a:p>
            <a:pPr marL="285750" lvl="1" indent="-285750">
              <a:lnSpc>
                <a:spcPct val="100000"/>
              </a:lnSpc>
              <a:spcAft>
                <a:spcPts val="1200"/>
              </a:spcAft>
              <a:buFont typeface="Arial" panose="020B0604020202020204" pitchFamily="34" charset="0"/>
              <a:buChar char="•"/>
            </a:pPr>
            <a:r>
              <a:rPr lang="en-US" sz="1800" dirty="0"/>
              <a:t>The results can be filtered and exported to a CSV file.</a:t>
            </a:r>
          </a:p>
        </p:txBody>
      </p:sp>
      <p:sp>
        <p:nvSpPr>
          <p:cNvPr id="4" name="Text Placeholder 3">
            <a:extLst>
              <a:ext uri="{FF2B5EF4-FFF2-40B4-BE49-F238E27FC236}">
                <a16:creationId xmlns:a16="http://schemas.microsoft.com/office/drawing/2014/main" id="{2AFA96B1-5310-4A16-9765-BE4E17CA61A7}"/>
              </a:ext>
            </a:extLst>
          </p:cNvPr>
          <p:cNvSpPr>
            <a:spLocks noGrp="1"/>
          </p:cNvSpPr>
          <p:nvPr>
            <p:ph type="body" sz="quarter" idx="14"/>
          </p:nvPr>
        </p:nvSpPr>
        <p:spPr>
          <a:xfrm>
            <a:off x="6365127" y="1456897"/>
            <a:ext cx="5408231" cy="3329116"/>
          </a:xfrm>
        </p:spPr>
        <p:txBody>
          <a:bodyPr/>
          <a:lstStyle/>
          <a:p>
            <a:r>
              <a:rPr lang="en-US" sz="2000" dirty="0"/>
              <a:t>Advanced Audit - Core Audit, plus:</a:t>
            </a:r>
          </a:p>
          <a:p>
            <a:pPr marL="285750" lvl="1" indent="-285750">
              <a:spcAft>
                <a:spcPts val="1200"/>
              </a:spcAft>
              <a:buFont typeface="Arial" panose="020B0604020202020204" pitchFamily="34" charset="0"/>
              <a:buChar char="•"/>
            </a:pPr>
            <a:r>
              <a:rPr lang="en-US" sz="1800" dirty="0"/>
              <a:t>Long-term retention of audit logs</a:t>
            </a:r>
          </a:p>
          <a:p>
            <a:pPr marL="285750" lvl="1" indent="-285750">
              <a:spcAft>
                <a:spcPts val="1200"/>
              </a:spcAft>
              <a:buFont typeface="Arial" panose="020B0604020202020204" pitchFamily="34" charset="0"/>
              <a:buChar char="•"/>
            </a:pPr>
            <a:r>
              <a:rPr lang="en-US" sz="1800" dirty="0"/>
              <a:t>High-bandwidth access to Office 365 Management Activity API</a:t>
            </a:r>
          </a:p>
          <a:p>
            <a:pPr marL="285750" lvl="1" indent="-285750">
              <a:buFont typeface="Arial" panose="020B0604020202020204" pitchFamily="34" charset="0"/>
              <a:buChar char="•"/>
            </a:pPr>
            <a:r>
              <a:rPr lang="en-US" sz="1800" dirty="0"/>
              <a:t>Access to crucial events for investigations</a:t>
            </a:r>
          </a:p>
          <a:p>
            <a:pPr marL="733943" lvl="2" indent="-285750">
              <a:buFont typeface="Arial" panose="020B0604020202020204" pitchFamily="34" charset="0"/>
              <a:buChar char="•"/>
            </a:pPr>
            <a:r>
              <a:rPr lang="en-US" sz="1600" dirty="0"/>
              <a:t>MailItemsAccessed</a:t>
            </a:r>
          </a:p>
          <a:p>
            <a:pPr marL="733943" lvl="2" indent="-285750">
              <a:buFont typeface="Arial" panose="020B0604020202020204" pitchFamily="34" charset="0"/>
              <a:buChar char="•"/>
            </a:pPr>
            <a:r>
              <a:rPr lang="en-US" sz="1600" dirty="0"/>
              <a:t>Send</a:t>
            </a:r>
          </a:p>
          <a:p>
            <a:pPr marL="733943" lvl="2" indent="-285750">
              <a:buFont typeface="Arial" panose="020B0604020202020204" pitchFamily="34" charset="0"/>
              <a:buChar char="•"/>
            </a:pPr>
            <a:r>
              <a:rPr lang="en-US" sz="1600" dirty="0"/>
              <a:t>SearchQueryInitiatedExchange</a:t>
            </a:r>
          </a:p>
          <a:p>
            <a:pPr marL="733943" lvl="2" indent="-285750">
              <a:buFont typeface="Arial" panose="020B0604020202020204" pitchFamily="34" charset="0"/>
              <a:buChar char="•"/>
            </a:pPr>
            <a:r>
              <a:rPr lang="en-US" sz="1600" dirty="0"/>
              <a:t>SearchQueryInitiatedSharePoint </a:t>
            </a:r>
          </a:p>
        </p:txBody>
      </p:sp>
    </p:spTree>
    <p:extLst>
      <p:ext uri="{BB962C8B-B14F-4D97-AF65-F5344CB8AC3E}">
        <p14:creationId xmlns:p14="http://schemas.microsoft.com/office/powerpoint/2010/main" val="39981482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5: Describe resource governance capabilities in Azure</a:t>
            </a:r>
          </a:p>
        </p:txBody>
      </p:sp>
      <p:sp>
        <p:nvSpPr>
          <p:cNvPr id="2" name="document_6" title="Icon of a document with a padlock in the lower right corner">
            <a:extLst>
              <a:ext uri="{FF2B5EF4-FFF2-40B4-BE49-F238E27FC236}">
                <a16:creationId xmlns:a16="http://schemas.microsoft.com/office/drawing/2014/main" id="{FF3548E0-FC60-4521-8517-88BB6D33EE7B}"/>
              </a:ext>
            </a:extLst>
          </p:cNvPr>
          <p:cNvSpPr>
            <a:spLocks noChangeAspect="1" noEditPoints="1"/>
          </p:cNvSpPr>
          <p:nvPr/>
        </p:nvSpPr>
        <p:spPr bwMode="auto">
          <a:xfrm>
            <a:off x="10269149" y="2779776"/>
            <a:ext cx="1024128" cy="12801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ustDataLst>
      <p:tags r:id="rId1"/>
    </p:custDataLst>
    <p:extLst>
      <p:ext uri="{BB962C8B-B14F-4D97-AF65-F5344CB8AC3E}">
        <p14:creationId xmlns:p14="http://schemas.microsoft.com/office/powerpoint/2010/main" val="12823491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p:txBody>
          <a:bodyPr/>
          <a:lstStyle/>
          <a:p>
            <a:r>
              <a:rPr lang="en-US" dirty="0"/>
              <a:t>Lesson 5 Introduction     </a:t>
            </a:r>
          </a:p>
        </p:txBody>
      </p:sp>
      <p:sp>
        <p:nvSpPr>
          <p:cNvPr id="2" name="TextBox 1">
            <a:extLst>
              <a:ext uri="{FF2B5EF4-FFF2-40B4-BE49-F238E27FC236}">
                <a16:creationId xmlns:a16="http://schemas.microsoft.com/office/drawing/2014/main" id="{0EDD0A41-3CE2-43E1-9D8C-954EA7C29685}"/>
              </a:ext>
            </a:extLst>
          </p:cNvPr>
          <p:cNvSpPr txBox="1"/>
          <p:nvPr/>
        </p:nvSpPr>
        <p:spPr>
          <a:xfrm>
            <a:off x="279111" y="1244257"/>
            <a:ext cx="11480800"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After completing this module, you should be able to: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some of the resource governance capabilities in Azure.</a:t>
            </a:r>
          </a:p>
        </p:txBody>
      </p:sp>
    </p:spTree>
    <p:custDataLst>
      <p:tags r:id="rId1"/>
    </p:custDataLst>
    <p:extLst>
      <p:ext uri="{BB962C8B-B14F-4D97-AF65-F5344CB8AC3E}">
        <p14:creationId xmlns:p14="http://schemas.microsoft.com/office/powerpoint/2010/main" val="22385070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Resource Manager locks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2"/>
          </p:nvPr>
        </p:nvSpPr>
        <p:spPr>
          <a:xfrm>
            <a:off x="418643" y="1456896"/>
            <a:ext cx="5578932" cy="3323987"/>
          </a:xfrm>
        </p:spPr>
        <p:txBody>
          <a:bodyPr/>
          <a:lstStyle/>
          <a:p>
            <a:pPr>
              <a:spcBef>
                <a:spcPts val="0"/>
              </a:spcBef>
              <a:spcAft>
                <a:spcPts val="1200"/>
              </a:spcAft>
            </a:pPr>
            <a:r>
              <a:rPr lang="en-US" dirty="0"/>
              <a:t>Azure Resource Manager locks</a:t>
            </a:r>
          </a:p>
          <a:p>
            <a:pPr marL="342900" lvl="1" indent="-342900">
              <a:spcBef>
                <a:spcPts val="0"/>
              </a:spcBef>
              <a:spcAft>
                <a:spcPts val="1200"/>
              </a:spcAft>
              <a:buFont typeface="Arial" panose="020B0604020202020204" pitchFamily="34" charset="0"/>
              <a:buChar char="•"/>
            </a:pPr>
            <a:r>
              <a:rPr lang="en-US" dirty="0"/>
              <a:t>Prevent resources from being accidentally deleted or changed. </a:t>
            </a:r>
          </a:p>
          <a:p>
            <a:pPr marL="342900" lvl="1" indent="-342900">
              <a:spcBef>
                <a:spcPts val="0"/>
              </a:spcBef>
              <a:spcAft>
                <a:spcPts val="1200"/>
              </a:spcAft>
              <a:buFont typeface="Arial" panose="020B0604020202020204" pitchFamily="34" charset="0"/>
              <a:buChar char="•"/>
            </a:pPr>
            <a:r>
              <a:rPr lang="en-US" dirty="0">
                <a:solidFill>
                  <a:srgbClr val="171717"/>
                </a:solidFill>
              </a:rPr>
              <a:t>A</a:t>
            </a:r>
            <a:r>
              <a:rPr lang="en-US" b="0" i="0" dirty="0">
                <a:solidFill>
                  <a:srgbClr val="171717"/>
                </a:solidFill>
                <a:effectLst/>
              </a:rPr>
              <a:t>pply a lock at a parent scope, all resources within that scope inherit that lock. </a:t>
            </a:r>
          </a:p>
          <a:p>
            <a:pPr marL="342900" lvl="1" indent="-342900">
              <a:spcBef>
                <a:spcPts val="0"/>
              </a:spcBef>
              <a:spcAft>
                <a:spcPts val="1200"/>
              </a:spcAft>
              <a:buFont typeface="Arial" panose="020B0604020202020204" pitchFamily="34" charset="0"/>
              <a:buChar char="•"/>
            </a:pPr>
            <a:r>
              <a:rPr lang="en-US" dirty="0">
                <a:solidFill>
                  <a:srgbClr val="171717"/>
                </a:solidFill>
              </a:rPr>
              <a:t>A</a:t>
            </a:r>
            <a:r>
              <a:rPr lang="en-US" b="0" i="0" dirty="0">
                <a:solidFill>
                  <a:srgbClr val="171717"/>
                </a:solidFill>
                <a:effectLst/>
              </a:rPr>
              <a:t>pply only to operations that happen in the management plane. </a:t>
            </a:r>
          </a:p>
          <a:p>
            <a:pPr marL="342900" lvl="1" indent="-342900">
              <a:spcBef>
                <a:spcPts val="0"/>
              </a:spcBef>
              <a:spcAft>
                <a:spcPts val="1200"/>
              </a:spcAft>
              <a:buFont typeface="Arial" panose="020B0604020202020204" pitchFamily="34" charset="0"/>
              <a:buChar char="•"/>
            </a:pPr>
            <a:r>
              <a:rPr lang="en-US" dirty="0"/>
              <a:t>Changes to the actual resource are restricted, but resource operations aren't restricted. </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type="body" sz="quarter" idx="13"/>
          </p:nvPr>
        </p:nvSpPr>
        <p:spPr>
          <a:xfrm>
            <a:off x="6229350" y="1456897"/>
            <a:ext cx="5543550" cy="3323986"/>
          </a:xfrm>
        </p:spPr>
        <p:txBody>
          <a:bodyPr/>
          <a:lstStyle/>
          <a:p>
            <a:pPr>
              <a:spcBef>
                <a:spcPts val="0"/>
              </a:spcBef>
              <a:spcAft>
                <a:spcPts val="1200"/>
              </a:spcAft>
            </a:pPr>
            <a:r>
              <a:rPr lang="en-US" dirty="0"/>
              <a:t>A lock level </a:t>
            </a:r>
          </a:p>
          <a:p>
            <a:pPr marL="285750" lvl="1" indent="-285750">
              <a:spcBef>
                <a:spcPts val="0"/>
              </a:spcBef>
              <a:spcAft>
                <a:spcPts val="1200"/>
              </a:spcAft>
              <a:buFont typeface="Arial" panose="020B0604020202020204" pitchFamily="34" charset="0"/>
              <a:buChar char="•"/>
            </a:pPr>
            <a:r>
              <a:rPr lang="en-US" dirty="0"/>
              <a:t>CanNotDelete </a:t>
            </a:r>
          </a:p>
          <a:p>
            <a:pPr marL="285750" lvl="1" indent="-285750">
              <a:spcBef>
                <a:spcPts val="0"/>
              </a:spcBef>
              <a:spcAft>
                <a:spcPts val="1200"/>
              </a:spcAft>
              <a:buFont typeface="Arial" panose="020B0604020202020204" pitchFamily="34" charset="0"/>
              <a:buChar char="•"/>
            </a:pPr>
            <a:r>
              <a:rPr lang="en-US" dirty="0"/>
              <a:t>ReadOnly</a:t>
            </a:r>
          </a:p>
          <a:p>
            <a:pPr marL="285750" lvl="1" indent="-285750">
              <a:buFont typeface="Arial" panose="020B0604020202020204" pitchFamily="34" charset="0"/>
              <a:buChar char="•"/>
            </a:pPr>
            <a:endParaRPr lang="en-US" sz="2000" dirty="0"/>
          </a:p>
          <a:p>
            <a:pPr marL="285750" lvl="1" indent="-285750">
              <a:buFont typeface="Arial" panose="020B0604020202020204" pitchFamily="34" charset="0"/>
              <a:buChar char="•"/>
            </a:pPr>
            <a:endParaRPr lang="en-US" sz="2000" dirty="0"/>
          </a:p>
          <a:p>
            <a:pPr lvl="1"/>
            <a:endParaRPr lang="en-US" sz="2000" dirty="0"/>
          </a:p>
          <a:p>
            <a:pPr marL="285750" lvl="1" indent="-285750">
              <a:buFont typeface="Arial" panose="020B0604020202020204" pitchFamily="34" charset="0"/>
              <a:buChar char="•"/>
            </a:pPr>
            <a:endParaRPr lang="en-US" sz="2000" dirty="0"/>
          </a:p>
        </p:txBody>
      </p:sp>
    </p:spTree>
    <p:custDataLst>
      <p:tags r:id="rId1"/>
    </p:custDataLst>
    <p:extLst>
      <p:ext uri="{BB962C8B-B14F-4D97-AF65-F5344CB8AC3E}">
        <p14:creationId xmlns:p14="http://schemas.microsoft.com/office/powerpoint/2010/main" val="30679153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Blueprints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2"/>
          </p:nvPr>
        </p:nvSpPr>
        <p:spPr>
          <a:xfrm>
            <a:off x="396708" y="1200633"/>
            <a:ext cx="11537086" cy="4166705"/>
          </a:xfrm>
        </p:spPr>
        <p:txBody>
          <a:bodyPr/>
          <a:lstStyle/>
          <a:p>
            <a:pPr marL="285750" lvl="1" indent="-285750">
              <a:spcBef>
                <a:spcPts val="0"/>
              </a:spcBef>
              <a:spcAft>
                <a:spcPts val="1200"/>
              </a:spcAft>
              <a:buFont typeface="Arial" panose="020B0604020202020204" pitchFamily="34" charset="0"/>
              <a:buChar char="•"/>
            </a:pPr>
            <a:r>
              <a:rPr lang="en-US" dirty="0"/>
              <a:t>Azure Blueprints provide a way to define a repeatable set of Azure resources. </a:t>
            </a:r>
            <a:endParaRPr lang="en-US" sz="2000" spc="-49" dirty="0">
              <a:solidFill>
                <a:srgbClr val="000000"/>
              </a:solidFill>
              <a:latin typeface="+mj-lt"/>
            </a:endParaRPr>
          </a:p>
          <a:p>
            <a:pPr marL="285750" lvl="1" indent="-285750">
              <a:spcBef>
                <a:spcPts val="0"/>
              </a:spcBef>
              <a:spcAft>
                <a:spcPts val="1200"/>
              </a:spcAft>
              <a:buFont typeface="Arial" panose="020B0604020202020204" pitchFamily="34" charset="0"/>
              <a:buChar char="•"/>
            </a:pPr>
            <a:r>
              <a:rPr lang="en-US" sz="1800" spc="0" dirty="0">
                <a:solidFill>
                  <a:schemeClr val="tx1"/>
                </a:solidFill>
                <a:latin typeface="+mn-lt"/>
              </a:rPr>
              <a:t>Rapidly provision environments, that are in line with the organization’s compliance requirements. </a:t>
            </a:r>
          </a:p>
          <a:p>
            <a:pPr marL="285750" lvl="1" indent="-285750">
              <a:spcBef>
                <a:spcPts val="0"/>
              </a:spcBef>
              <a:spcAft>
                <a:spcPts val="1200"/>
              </a:spcAft>
              <a:buFont typeface="Arial" panose="020B0604020202020204" pitchFamily="34" charset="0"/>
              <a:buChar char="•"/>
            </a:pPr>
            <a:r>
              <a:rPr lang="en-US" sz="1800" spc="0" dirty="0">
                <a:solidFill>
                  <a:schemeClr val="tx1"/>
                </a:solidFill>
                <a:latin typeface="+mn-lt"/>
              </a:rPr>
              <a:t>Provision Azure </a:t>
            </a:r>
            <a:r>
              <a:rPr lang="en-US" dirty="0"/>
              <a:t>resources acro</a:t>
            </a:r>
            <a:r>
              <a:rPr lang="en-US" sz="1800" spc="0" dirty="0">
                <a:solidFill>
                  <a:schemeClr val="tx1"/>
                </a:solidFill>
                <a:latin typeface="+mn-lt"/>
              </a:rPr>
              <a:t>ss several subscriptions </a:t>
            </a:r>
            <a:r>
              <a:rPr lang="en-US" dirty="0"/>
              <a:t>simultaneously for quicker delivery.</a:t>
            </a:r>
          </a:p>
          <a:p>
            <a:pPr marL="285750" lvl="1" indent="-285750">
              <a:spcBef>
                <a:spcPts val="0"/>
              </a:spcBef>
              <a:spcAft>
                <a:spcPts val="600"/>
              </a:spcAft>
              <a:buFont typeface="Arial" panose="020B0604020202020204" pitchFamily="34" charset="0"/>
              <a:buChar char="•"/>
            </a:pPr>
            <a:r>
              <a:rPr lang="en-US" sz="1800" spc="0" dirty="0">
                <a:solidFill>
                  <a:schemeClr val="tx1"/>
                </a:solidFill>
                <a:latin typeface="+mn-lt"/>
              </a:rPr>
              <a:t>Declarative way to orchestrate the deployment of various resource templates and artifacts, including:</a:t>
            </a:r>
          </a:p>
          <a:p>
            <a:pPr marL="971550" lvl="3" indent="-285750">
              <a:spcBef>
                <a:spcPts val="0"/>
              </a:spcBef>
              <a:spcAft>
                <a:spcPts val="600"/>
              </a:spcAft>
            </a:pPr>
            <a:r>
              <a:rPr lang="en-US" sz="1600" dirty="0"/>
              <a:t>Role Assignments</a:t>
            </a:r>
          </a:p>
          <a:p>
            <a:pPr marL="971550" lvl="3" indent="-285750">
              <a:spcBef>
                <a:spcPts val="0"/>
              </a:spcBef>
              <a:spcAft>
                <a:spcPts val="600"/>
              </a:spcAft>
            </a:pPr>
            <a:r>
              <a:rPr lang="en-US" sz="1600" dirty="0"/>
              <a:t>Policy Assignments</a:t>
            </a:r>
          </a:p>
          <a:p>
            <a:pPr marL="971550" lvl="3" indent="-285750">
              <a:spcBef>
                <a:spcPts val="0"/>
              </a:spcBef>
              <a:spcAft>
                <a:spcPts val="600"/>
              </a:spcAft>
            </a:pPr>
            <a:r>
              <a:rPr lang="en-US" sz="1600" dirty="0"/>
              <a:t>Azure Resource Manager templates (ARM templates)</a:t>
            </a:r>
          </a:p>
          <a:p>
            <a:pPr marL="971550" lvl="3" indent="-285750">
              <a:spcBef>
                <a:spcPts val="0"/>
              </a:spcBef>
              <a:spcAft>
                <a:spcPts val="1200"/>
              </a:spcAft>
            </a:pPr>
            <a:r>
              <a:rPr lang="en-US" sz="1600" dirty="0"/>
              <a:t>Resource Groups</a:t>
            </a:r>
            <a:endParaRPr lang="en-US" sz="1800" spc="0" dirty="0">
              <a:solidFill>
                <a:schemeClr val="tx1"/>
              </a:solidFill>
              <a:latin typeface="+mn-lt"/>
            </a:endParaRPr>
          </a:p>
          <a:p>
            <a:pPr marL="285750" lvl="1" indent="-285750">
              <a:spcBef>
                <a:spcPts val="0"/>
              </a:spcBef>
              <a:spcAft>
                <a:spcPts val="1200"/>
              </a:spcAft>
              <a:buFont typeface="Arial" panose="020B0604020202020204" pitchFamily="34" charset="0"/>
              <a:buChar char="•"/>
            </a:pPr>
            <a:r>
              <a:rPr lang="en-US" dirty="0"/>
              <a:t>Blueprint objects are replicated to multiple Azure regions.</a:t>
            </a:r>
          </a:p>
          <a:p>
            <a:pPr marL="285750" lvl="1" indent="-285750">
              <a:spcBef>
                <a:spcPts val="0"/>
              </a:spcBef>
              <a:spcAft>
                <a:spcPts val="1200"/>
              </a:spcAft>
              <a:buFont typeface="Arial" panose="020B0604020202020204" pitchFamily="34" charset="0"/>
              <a:buChar char="•"/>
            </a:pPr>
            <a:r>
              <a:rPr lang="en-US" dirty="0"/>
              <a:t>The relationship between the blueprint definition and the blueprint assignment is preserved. </a:t>
            </a:r>
          </a:p>
          <a:p>
            <a:pPr marL="285750" lvl="1" indent="-2857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0555920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Policy</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200631"/>
            <a:ext cx="5578932" cy="3477875"/>
          </a:xfrm>
        </p:spPr>
        <p:txBody>
          <a:bodyPr/>
          <a:lstStyle/>
          <a:p>
            <a:r>
              <a:rPr lang="en-US" sz="1800" b="1" i="0" dirty="0">
                <a:solidFill>
                  <a:srgbClr val="171717"/>
                </a:solidFill>
                <a:effectLst/>
                <a:latin typeface="Segoe UI" panose="020B0502040204020203" pitchFamily="34" charset="0"/>
              </a:rPr>
              <a:t>Function:</a:t>
            </a:r>
          </a:p>
          <a:p>
            <a:pPr marL="342900" indent="-342900">
              <a:buFont typeface="Arial" panose="020B0604020202020204" pitchFamily="34" charset="0"/>
              <a:buChar char="•"/>
            </a:pPr>
            <a:r>
              <a:rPr lang="en-US" sz="1600" b="0" i="0" dirty="0">
                <a:solidFill>
                  <a:srgbClr val="171717"/>
                </a:solidFill>
                <a:effectLst/>
                <a:latin typeface="Segoe UI" panose="020B0502040204020203" pitchFamily="34" charset="0"/>
              </a:rPr>
              <a:t>Azure Policy is designed to help enforce standards and assess </a:t>
            </a:r>
            <a:r>
              <a:rPr lang="en-US" sz="1600" dirty="0">
                <a:solidFill>
                  <a:srgbClr val="171717"/>
                </a:solidFill>
                <a:latin typeface="Segoe UI" panose="020B0502040204020203" pitchFamily="34" charset="0"/>
              </a:rPr>
              <a:t>compliance across your organization.</a:t>
            </a:r>
          </a:p>
          <a:p>
            <a:pPr marL="342900" indent="-342900">
              <a:buFont typeface="Arial" panose="020B0604020202020204" pitchFamily="34" charset="0"/>
              <a:buChar char="•"/>
            </a:pPr>
            <a:r>
              <a:rPr lang="en-US" sz="1600" dirty="0">
                <a:solidFill>
                  <a:srgbClr val="171717"/>
                </a:solidFill>
                <a:latin typeface="Segoe UI" panose="020B0502040204020203" pitchFamily="34" charset="0"/>
              </a:rPr>
              <a:t>Through its compliance dashboard, you can access an aggregated view to help evaluate the overall state of the environment. </a:t>
            </a:r>
          </a:p>
          <a:p>
            <a:pPr marL="342900" indent="-342900">
              <a:buFont typeface="Arial" panose="020B0604020202020204" pitchFamily="34" charset="0"/>
              <a:buChar char="•"/>
            </a:pPr>
            <a:r>
              <a:rPr lang="en-US" sz="1600" dirty="0">
                <a:solidFill>
                  <a:srgbClr val="171717"/>
                </a:solidFill>
                <a:latin typeface="Segoe UI" panose="020B0502040204020203" pitchFamily="34" charset="0"/>
              </a:rPr>
              <a:t>Common use cases for Azure Policy include implementing governance for resource consistency, regulatory compliance, security, cost, and management.</a:t>
            </a:r>
          </a:p>
          <a:p>
            <a:pPr marL="342900" indent="-342900">
              <a:buFont typeface="Arial" panose="020B0604020202020204" pitchFamily="34" charset="0"/>
              <a:buChar char="•"/>
            </a:pPr>
            <a:r>
              <a:rPr lang="en-US" sz="1600" dirty="0">
                <a:solidFill>
                  <a:srgbClr val="171717"/>
                </a:solidFill>
                <a:latin typeface="Segoe UI" panose="020B0502040204020203" pitchFamily="34" charset="0"/>
              </a:rPr>
              <a:t>Azure Policy evaluates all resources in Azure and Arc enabled resources (specific resource types hosted outside of Azure).</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3"/>
          </p:nvPr>
        </p:nvSpPr>
        <p:spPr>
          <a:xfrm>
            <a:off x="6194427" y="1200632"/>
            <a:ext cx="5543550" cy="4437197"/>
          </a:xfrm>
        </p:spPr>
        <p:txBody>
          <a:bodyPr/>
          <a:lstStyle/>
          <a:p>
            <a:r>
              <a:rPr lang="en-US" sz="1800" b="1" i="0" dirty="0">
                <a:solidFill>
                  <a:srgbClr val="171717"/>
                </a:solidFill>
                <a:effectLst/>
                <a:latin typeface="Segoe UI" panose="020B0502040204020203" pitchFamily="34" charset="0"/>
              </a:rPr>
              <a:t>The following can trigger a policy evaluation: </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A resource has been created, deleted, or updated in scope with a policy assignment.</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A policy or an initiative is newly assigned to a scope.</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A policy or an initiative that's been assigned to a scope is updated.</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The standard compliance evaluation cycle (happens once every 24 hours).</a:t>
            </a:r>
          </a:p>
          <a:p>
            <a:pPr lvl="1"/>
            <a:r>
              <a:rPr lang="en-US" b="1" dirty="0"/>
              <a:t>Example responses to non-compliant resources:</a:t>
            </a:r>
          </a:p>
          <a:p>
            <a:pPr marL="342900" lvl="1" indent="-342900">
              <a:buFont typeface="Arial" panose="020B0604020202020204" pitchFamily="34" charset="0"/>
              <a:buChar char="•"/>
            </a:pPr>
            <a:r>
              <a:rPr lang="en-US" sz="1600" dirty="0"/>
              <a:t>Deny a change to a resource.</a:t>
            </a:r>
          </a:p>
          <a:p>
            <a:pPr marL="342900" lvl="1" indent="-342900">
              <a:buFont typeface="Arial" panose="020B0604020202020204" pitchFamily="34" charset="0"/>
              <a:buChar char="•"/>
            </a:pPr>
            <a:r>
              <a:rPr lang="en-US" sz="1600" dirty="0"/>
              <a:t>Log changes to a resource.</a:t>
            </a:r>
          </a:p>
          <a:p>
            <a:pPr marL="342900" lvl="1" indent="-342900">
              <a:buFont typeface="Arial" panose="020B0604020202020204" pitchFamily="34" charset="0"/>
              <a:buChar char="•"/>
            </a:pPr>
            <a:r>
              <a:rPr lang="en-US" sz="1600" dirty="0"/>
              <a:t>Alter a resource before or after a change.</a:t>
            </a:r>
          </a:p>
          <a:p>
            <a:pPr marL="342900" lvl="1" indent="-342900">
              <a:buFont typeface="Arial" panose="020B0604020202020204" pitchFamily="34" charset="0"/>
              <a:buChar char="•"/>
            </a:pPr>
            <a:r>
              <a:rPr lang="en-US" sz="1600" dirty="0"/>
              <a:t>Deploy related compliant resources.</a:t>
            </a:r>
          </a:p>
          <a:p>
            <a:pPr lvl="2"/>
            <a:endParaRPr lang="en-US" sz="1600" dirty="0"/>
          </a:p>
        </p:txBody>
      </p:sp>
    </p:spTree>
    <p:custDataLst>
      <p:tags r:id="rId1"/>
    </p:custDataLst>
    <p:extLst>
      <p:ext uri="{BB962C8B-B14F-4D97-AF65-F5344CB8AC3E}">
        <p14:creationId xmlns:p14="http://schemas.microsoft.com/office/powerpoint/2010/main" val="6574757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   </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1" y="3644537"/>
            <a:ext cx="5413394" cy="615553"/>
          </a:xfrm>
        </p:spPr>
        <p:txBody>
          <a:bodyPr/>
          <a:lstStyle/>
          <a:p>
            <a:r>
              <a:rPr lang="en-US" sz="2800" dirty="0"/>
              <a:t>Azure policy</a:t>
            </a:r>
          </a:p>
        </p:txBody>
      </p:sp>
    </p:spTree>
    <p:extLst>
      <p:ext uri="{BB962C8B-B14F-4D97-AF65-F5344CB8AC3E}">
        <p14:creationId xmlns:p14="http://schemas.microsoft.com/office/powerpoint/2010/main" val="5414681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p:txBody>
          <a:bodyPr/>
          <a:lstStyle/>
          <a:p>
            <a:r>
              <a:rPr lang="en-US"/>
              <a:t>Module </a:t>
            </a:r>
            <a:r>
              <a:rPr lang="en-US" dirty="0"/>
              <a:t>Summary</a:t>
            </a:r>
          </a:p>
        </p:txBody>
      </p:sp>
      <p:sp>
        <p:nvSpPr>
          <p:cNvPr id="2" name="TextBox 1">
            <a:extLst>
              <a:ext uri="{FF2B5EF4-FFF2-40B4-BE49-F238E27FC236}">
                <a16:creationId xmlns:a16="http://schemas.microsoft.com/office/drawing/2014/main" id="{0EDD0A41-3CE2-43E1-9D8C-954EA7C29685}"/>
              </a:ext>
            </a:extLst>
          </p:cNvPr>
          <p:cNvSpPr txBox="1"/>
          <p:nvPr/>
        </p:nvSpPr>
        <p:spPr>
          <a:xfrm>
            <a:off x="279111" y="1244257"/>
            <a:ext cx="11480800" cy="537890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In this lesson, you have:</a:t>
            </a:r>
          </a:p>
          <a:p>
            <a:pPr marL="342900" indent="-342900">
              <a:lnSpc>
                <a:spcPct val="90000"/>
              </a:lnSpc>
              <a:spcBef>
                <a:spcPts val="200"/>
              </a:spcBef>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Learned about the compliance management capabilities in Microsoft, including the Service Trust Portal, Microsoft 365 compliance center, Microsoft privacy principles, and more.</a:t>
            </a:r>
          </a:p>
          <a:p>
            <a:pPr marL="342900" indent="-342900">
              <a:lnSpc>
                <a:spcPct val="90000"/>
              </a:lnSpc>
              <a:spcBef>
                <a:spcPts val="200"/>
              </a:spcBef>
              <a:spcAft>
                <a:spcPts val="1200"/>
              </a:spcAft>
              <a:buFont typeface="Arial" panose="020B0604020202020204" pitchFamily="34" charset="0"/>
              <a:buChar char="•"/>
            </a:pPr>
            <a:r>
              <a:rPr lang="en-US" sz="2000" dirty="0"/>
              <a:t>Learned about the information protection and governance capabilities of Microsoft 365, including sensitivity &amp; retention labels, DLP, and more.</a:t>
            </a:r>
          </a:p>
          <a:p>
            <a:pPr marL="342900" indent="-342900">
              <a:lnSpc>
                <a:spcPct val="90000"/>
              </a:lnSpc>
              <a:spcBef>
                <a:spcPts val="200"/>
              </a:spcBef>
              <a:spcAft>
                <a:spcPts val="1200"/>
              </a:spcAft>
              <a:buFont typeface="Arial" panose="020B0604020202020204" pitchFamily="34" charset="0"/>
              <a:buChar char="•"/>
            </a:pPr>
            <a:r>
              <a:rPr lang="en-US" sz="2000" dirty="0"/>
              <a:t>Learned about insider risk capabilities in Microsoft 365</a:t>
            </a:r>
          </a:p>
          <a:p>
            <a:pPr marL="342900" indent="-342900">
              <a:lnSpc>
                <a:spcPct val="90000"/>
              </a:lnSpc>
              <a:spcBef>
                <a:spcPts val="200"/>
              </a:spcBef>
              <a:spcAft>
                <a:spcPts val="1200"/>
              </a:spcAft>
              <a:buFont typeface="Arial" panose="020B0604020202020204" pitchFamily="34" charset="0"/>
              <a:buChar char="•"/>
            </a:pPr>
            <a:r>
              <a:rPr lang="en-US" sz="2000" dirty="0"/>
              <a:t>Learned about eDiscovery &amp; audit capabilities of Microsoft 365</a:t>
            </a:r>
          </a:p>
          <a:p>
            <a:pPr marL="342900" indent="-342900">
              <a:lnSpc>
                <a:spcPct val="90000"/>
              </a:lnSpc>
              <a:spcBef>
                <a:spcPts val="200"/>
              </a:spcBef>
              <a:spcAft>
                <a:spcPts val="1200"/>
              </a:spcAft>
              <a:buFont typeface="Arial" panose="020B0604020202020204" pitchFamily="34" charset="0"/>
              <a:buChar char="•"/>
            </a:pPr>
            <a:r>
              <a:rPr lang="en-US" sz="2000" dirty="0"/>
              <a:t>Describe resource governance capabilities in Azure, including Azure policy, resource locks, Blueprints, and more.</a:t>
            </a:r>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41966590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829655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p:txBody>
          <a:bodyPr/>
          <a:lstStyle/>
          <a:p>
            <a:r>
              <a:rPr lang="en-US" dirty="0"/>
              <a:t>Lesson 1 Introduction</a:t>
            </a:r>
          </a:p>
        </p:txBody>
      </p:sp>
      <p:sp>
        <p:nvSpPr>
          <p:cNvPr id="2" name="TextBox 1">
            <a:extLst>
              <a:ext uri="{FF2B5EF4-FFF2-40B4-BE49-F238E27FC236}">
                <a16:creationId xmlns:a16="http://schemas.microsoft.com/office/drawing/2014/main" id="{0EDD0A41-3CE2-43E1-9D8C-954EA7C29685}"/>
              </a:ext>
            </a:extLst>
          </p:cNvPr>
          <p:cNvSpPr txBox="1"/>
          <p:nvPr/>
        </p:nvSpPr>
        <p:spPr>
          <a:xfrm>
            <a:off x="279111" y="1244257"/>
            <a:ext cx="11480800"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After completing this module, you should be able to: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the benefit of the Service Trust Portal.</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Microsoft’s privacy principles.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Explore the Microsoft 365 compliance center.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Describe the benefits of Compliance Manager.</a:t>
            </a:r>
          </a:p>
        </p:txBody>
      </p:sp>
    </p:spTree>
    <p:custDataLst>
      <p:tags r:id="rId1"/>
    </p:custDataLst>
    <p:extLst>
      <p:ext uri="{BB962C8B-B14F-4D97-AF65-F5344CB8AC3E}">
        <p14:creationId xmlns:p14="http://schemas.microsoft.com/office/powerpoint/2010/main" val="6472659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1CF5C-7667-459D-A5D2-C7D52C0102BC}"/>
              </a:ext>
            </a:extLst>
          </p:cNvPr>
          <p:cNvSpPr>
            <a:spLocks noGrp="1"/>
          </p:cNvSpPr>
          <p:nvPr>
            <p:ph type="title"/>
          </p:nvPr>
        </p:nvSpPr>
        <p:spPr/>
        <p:txBody>
          <a:bodyPr/>
          <a:lstStyle/>
          <a:p>
            <a:r>
              <a:rPr lang="en-US" dirty="0"/>
              <a:t>Common compliance needs</a:t>
            </a:r>
          </a:p>
        </p:txBody>
      </p:sp>
      <p:sp>
        <p:nvSpPr>
          <p:cNvPr id="3" name="Text Placeholder 2">
            <a:extLst>
              <a:ext uri="{FF2B5EF4-FFF2-40B4-BE49-F238E27FC236}">
                <a16:creationId xmlns:a16="http://schemas.microsoft.com/office/drawing/2014/main" id="{5CE3C033-2228-4A1D-9C0B-0389ACFBE182}"/>
              </a:ext>
            </a:extLst>
          </p:cNvPr>
          <p:cNvSpPr>
            <a:spLocks noGrp="1"/>
          </p:cNvSpPr>
          <p:nvPr>
            <p:ph type="body" sz="quarter" idx="22"/>
          </p:nvPr>
        </p:nvSpPr>
        <p:spPr>
          <a:xfrm>
            <a:off x="418643" y="1291270"/>
            <a:ext cx="11341267" cy="307777"/>
          </a:xfrm>
        </p:spPr>
        <p:txBody>
          <a:bodyPr/>
          <a:lstStyle/>
          <a:p>
            <a:r>
              <a:rPr lang="en-US" dirty="0"/>
              <a:t>Several measures to protect data:</a:t>
            </a:r>
          </a:p>
        </p:txBody>
      </p:sp>
      <p:sp>
        <p:nvSpPr>
          <p:cNvPr id="4" name="Text Placeholder 3">
            <a:extLst>
              <a:ext uri="{FF2B5EF4-FFF2-40B4-BE49-F238E27FC236}">
                <a16:creationId xmlns:a16="http://schemas.microsoft.com/office/drawing/2014/main" id="{F5CFD3EA-503D-4338-AD4D-6DBC7E5E18FB}"/>
              </a:ext>
            </a:extLst>
          </p:cNvPr>
          <p:cNvSpPr>
            <a:spLocks noGrp="1"/>
          </p:cNvSpPr>
          <p:nvPr>
            <p:ph type="body" sz="quarter" idx="11"/>
          </p:nvPr>
        </p:nvSpPr>
        <p:spPr/>
        <p:txBody>
          <a:bodyPr/>
          <a:lstStyle/>
          <a:p>
            <a:r>
              <a:rPr lang="en-US" sz="1800" dirty="0"/>
              <a:t>Granting individuals the right to access their data at any time.</a:t>
            </a:r>
          </a:p>
        </p:txBody>
      </p:sp>
      <p:sp>
        <p:nvSpPr>
          <p:cNvPr id="5" name="Text Placeholder 4">
            <a:extLst>
              <a:ext uri="{FF2B5EF4-FFF2-40B4-BE49-F238E27FC236}">
                <a16:creationId xmlns:a16="http://schemas.microsoft.com/office/drawing/2014/main" id="{4C5E7B5F-EA97-4BCA-BFE7-CEDF5B888861}"/>
              </a:ext>
            </a:extLst>
          </p:cNvPr>
          <p:cNvSpPr>
            <a:spLocks noGrp="1"/>
          </p:cNvSpPr>
          <p:nvPr>
            <p:ph type="body" sz="quarter" idx="15"/>
          </p:nvPr>
        </p:nvSpPr>
        <p:spPr/>
        <p:txBody>
          <a:bodyPr/>
          <a:lstStyle/>
          <a:p>
            <a:r>
              <a:rPr lang="en-US" sz="1800" dirty="0"/>
              <a:t>Granting individuals the right to correct or delete data about them if needed.</a:t>
            </a:r>
          </a:p>
        </p:txBody>
      </p:sp>
      <p:sp>
        <p:nvSpPr>
          <p:cNvPr id="6" name="Text Placeholder 5">
            <a:extLst>
              <a:ext uri="{FF2B5EF4-FFF2-40B4-BE49-F238E27FC236}">
                <a16:creationId xmlns:a16="http://schemas.microsoft.com/office/drawing/2014/main" id="{721491A2-BF56-4156-87B7-AB25C021EF44}"/>
              </a:ext>
            </a:extLst>
          </p:cNvPr>
          <p:cNvSpPr>
            <a:spLocks noGrp="1"/>
          </p:cNvSpPr>
          <p:nvPr>
            <p:ph type="body" sz="quarter" idx="17"/>
          </p:nvPr>
        </p:nvSpPr>
        <p:spPr/>
        <p:txBody>
          <a:bodyPr/>
          <a:lstStyle/>
          <a:p>
            <a:r>
              <a:rPr lang="en-US" sz="1800" dirty="0"/>
              <a:t>Introducing minimum or maximum retention periods for data.</a:t>
            </a:r>
          </a:p>
        </p:txBody>
      </p:sp>
      <p:sp>
        <p:nvSpPr>
          <p:cNvPr id="7" name="Text Placeholder 6">
            <a:extLst>
              <a:ext uri="{FF2B5EF4-FFF2-40B4-BE49-F238E27FC236}">
                <a16:creationId xmlns:a16="http://schemas.microsoft.com/office/drawing/2014/main" id="{747EB7BA-892D-4DA2-B9DD-D32CF21EDB56}"/>
              </a:ext>
            </a:extLst>
          </p:cNvPr>
          <p:cNvSpPr>
            <a:spLocks noGrp="1"/>
          </p:cNvSpPr>
          <p:nvPr>
            <p:ph type="body" sz="quarter" idx="19"/>
          </p:nvPr>
        </p:nvSpPr>
        <p:spPr/>
        <p:txBody>
          <a:bodyPr/>
          <a:lstStyle/>
          <a:p>
            <a:r>
              <a:rPr lang="en-US" sz="1800" dirty="0"/>
              <a:t>Enabling governments and regulatory agencies the right to access and examine data when necessary.</a:t>
            </a:r>
          </a:p>
        </p:txBody>
      </p:sp>
      <p:sp>
        <p:nvSpPr>
          <p:cNvPr id="8" name="Text Placeholder 7">
            <a:extLst>
              <a:ext uri="{FF2B5EF4-FFF2-40B4-BE49-F238E27FC236}">
                <a16:creationId xmlns:a16="http://schemas.microsoft.com/office/drawing/2014/main" id="{FF2B7710-37E0-4464-BAC1-2923531D38FC}"/>
              </a:ext>
            </a:extLst>
          </p:cNvPr>
          <p:cNvSpPr>
            <a:spLocks noGrp="1"/>
          </p:cNvSpPr>
          <p:nvPr>
            <p:ph type="body" sz="quarter" idx="21"/>
          </p:nvPr>
        </p:nvSpPr>
        <p:spPr/>
        <p:txBody>
          <a:bodyPr/>
          <a:lstStyle/>
          <a:p>
            <a:r>
              <a:rPr lang="en-US" sz="1800" dirty="0"/>
              <a:t>Defining rules for what data can be processed and how that should be done.</a:t>
            </a:r>
          </a:p>
        </p:txBody>
      </p:sp>
      <p:grpSp>
        <p:nvGrpSpPr>
          <p:cNvPr id="14" name="Group 13">
            <a:extLst>
              <a:ext uri="{FF2B5EF4-FFF2-40B4-BE49-F238E27FC236}">
                <a16:creationId xmlns:a16="http://schemas.microsoft.com/office/drawing/2014/main" id="{F9598833-9718-4A03-BAA0-BF0A1D022A51}"/>
              </a:ext>
              <a:ext uri="{C183D7F6-B498-43B3-948B-1728B52AA6E4}">
                <adec:decorative xmlns:adec="http://schemas.microsoft.com/office/drawing/2017/decorative" val="1"/>
              </a:ext>
            </a:extLst>
          </p:cNvPr>
          <p:cNvGrpSpPr/>
          <p:nvPr/>
        </p:nvGrpSpPr>
        <p:grpSpPr>
          <a:xfrm>
            <a:off x="704079" y="4238167"/>
            <a:ext cx="531396" cy="531471"/>
            <a:chOff x="831787" y="2050499"/>
            <a:chExt cx="531396" cy="531471"/>
          </a:xfrm>
        </p:grpSpPr>
        <p:grpSp>
          <p:nvGrpSpPr>
            <p:cNvPr id="15" name="Group 20">
              <a:extLst>
                <a:ext uri="{FF2B5EF4-FFF2-40B4-BE49-F238E27FC236}">
                  <a16:creationId xmlns:a16="http://schemas.microsoft.com/office/drawing/2014/main" id="{7E39D486-D38A-4937-9855-E535B253F06F}"/>
                </a:ext>
              </a:extLst>
            </p:cNvPr>
            <p:cNvGrpSpPr/>
            <p:nvPr/>
          </p:nvGrpSpPr>
          <p:grpSpPr>
            <a:xfrm>
              <a:off x="831787" y="2050499"/>
              <a:ext cx="531396" cy="531471"/>
              <a:chOff x="1077158" y="1999707"/>
              <a:chExt cx="821786" cy="821902"/>
            </a:xfrm>
          </p:grpSpPr>
          <p:sp>
            <p:nvSpPr>
              <p:cNvPr id="17" name="Freeform 5">
                <a:extLst>
                  <a:ext uri="{FF2B5EF4-FFF2-40B4-BE49-F238E27FC236}">
                    <a16:creationId xmlns:a16="http://schemas.microsoft.com/office/drawing/2014/main" id="{5D370C7F-6D18-41B1-A342-8E29D214A128}"/>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8" name="Freeform 6">
                <a:extLst>
                  <a:ext uri="{FF2B5EF4-FFF2-40B4-BE49-F238E27FC236}">
                    <a16:creationId xmlns:a16="http://schemas.microsoft.com/office/drawing/2014/main" id="{CEB27B45-33CF-4B26-AF97-209501D1EC77}"/>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6" name="Compare_F057" title="Icon of a counterweight scale">
              <a:extLst>
                <a:ext uri="{FF2B5EF4-FFF2-40B4-BE49-F238E27FC236}">
                  <a16:creationId xmlns:a16="http://schemas.microsoft.com/office/drawing/2014/main" id="{6BAA47E5-E747-4B4E-A5D2-51857A91DEF4}"/>
                </a:ext>
              </a:extLst>
            </p:cNvPr>
            <p:cNvSpPr>
              <a:spLocks noChangeAspect="1" noEditPoints="1"/>
            </p:cNvSpPr>
            <p:nvPr/>
          </p:nvSpPr>
          <p:spPr bwMode="auto">
            <a:xfrm>
              <a:off x="976112" y="2187907"/>
              <a:ext cx="242746" cy="250669"/>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19" name="Group 18">
            <a:extLst>
              <a:ext uri="{FF2B5EF4-FFF2-40B4-BE49-F238E27FC236}">
                <a16:creationId xmlns:a16="http://schemas.microsoft.com/office/drawing/2014/main" id="{C37EF7F5-11F6-4765-887E-EFEF5EE78EAE}"/>
              </a:ext>
              <a:ext uri="{C183D7F6-B498-43B3-948B-1728B52AA6E4}">
                <adec:decorative xmlns:adec="http://schemas.microsoft.com/office/drawing/2017/decorative" val="1"/>
              </a:ext>
            </a:extLst>
          </p:cNvPr>
          <p:cNvGrpSpPr/>
          <p:nvPr/>
        </p:nvGrpSpPr>
        <p:grpSpPr>
          <a:xfrm>
            <a:off x="667105" y="3477176"/>
            <a:ext cx="531396" cy="531471"/>
            <a:chOff x="821894" y="2870743"/>
            <a:chExt cx="531396" cy="531471"/>
          </a:xfrm>
        </p:grpSpPr>
        <p:grpSp>
          <p:nvGrpSpPr>
            <p:cNvPr id="20" name="Group 20">
              <a:extLst>
                <a:ext uri="{FF2B5EF4-FFF2-40B4-BE49-F238E27FC236}">
                  <a16:creationId xmlns:a16="http://schemas.microsoft.com/office/drawing/2014/main" id="{57C4A3B4-CB15-43CB-9ED1-99EC3D94AAC8}"/>
                </a:ext>
              </a:extLst>
            </p:cNvPr>
            <p:cNvGrpSpPr/>
            <p:nvPr/>
          </p:nvGrpSpPr>
          <p:grpSpPr>
            <a:xfrm>
              <a:off x="821894" y="2870743"/>
              <a:ext cx="531396" cy="531471"/>
              <a:chOff x="1077158" y="1999707"/>
              <a:chExt cx="821786" cy="821902"/>
            </a:xfrm>
          </p:grpSpPr>
          <p:sp>
            <p:nvSpPr>
              <p:cNvPr id="22" name="Freeform 5">
                <a:extLst>
                  <a:ext uri="{FF2B5EF4-FFF2-40B4-BE49-F238E27FC236}">
                    <a16:creationId xmlns:a16="http://schemas.microsoft.com/office/drawing/2014/main" id="{3008ED35-F254-417A-A4E2-BEE71232B1D7}"/>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3" name="Freeform 6">
                <a:extLst>
                  <a:ext uri="{FF2B5EF4-FFF2-40B4-BE49-F238E27FC236}">
                    <a16:creationId xmlns:a16="http://schemas.microsoft.com/office/drawing/2014/main" id="{6CBE18C4-E2BB-44CD-A1F6-1EC3F825A419}"/>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1" name="Calendar" title="Icon of a calendar">
              <a:extLst>
                <a:ext uri="{FF2B5EF4-FFF2-40B4-BE49-F238E27FC236}">
                  <a16:creationId xmlns:a16="http://schemas.microsoft.com/office/drawing/2014/main" id="{A2E3F34D-8AFD-450A-9965-C6BAEC63DCC0}"/>
                </a:ext>
              </a:extLst>
            </p:cNvPr>
            <p:cNvSpPr>
              <a:spLocks noChangeAspect="1" noEditPoints="1"/>
            </p:cNvSpPr>
            <p:nvPr/>
          </p:nvSpPr>
          <p:spPr bwMode="auto">
            <a:xfrm>
              <a:off x="971114" y="3012811"/>
              <a:ext cx="242746" cy="23259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23">
            <a:extLst>
              <a:ext uri="{FF2B5EF4-FFF2-40B4-BE49-F238E27FC236}">
                <a16:creationId xmlns:a16="http://schemas.microsoft.com/office/drawing/2014/main" id="{848DACB4-FEA1-4119-88CB-7DBD1A136894}"/>
              </a:ext>
              <a:ext uri="{C183D7F6-B498-43B3-948B-1728B52AA6E4}">
                <adec:decorative xmlns:adec="http://schemas.microsoft.com/office/drawing/2017/decorative" val="1"/>
              </a:ext>
            </a:extLst>
          </p:cNvPr>
          <p:cNvGrpSpPr/>
          <p:nvPr/>
        </p:nvGrpSpPr>
        <p:grpSpPr>
          <a:xfrm>
            <a:off x="672148" y="2722313"/>
            <a:ext cx="531396" cy="531471"/>
            <a:chOff x="885041" y="1166606"/>
            <a:chExt cx="531396" cy="531471"/>
          </a:xfrm>
        </p:grpSpPr>
        <p:grpSp>
          <p:nvGrpSpPr>
            <p:cNvPr id="25" name="Group 20">
              <a:extLst>
                <a:ext uri="{FF2B5EF4-FFF2-40B4-BE49-F238E27FC236}">
                  <a16:creationId xmlns:a16="http://schemas.microsoft.com/office/drawing/2014/main" id="{6106C3FC-2E9B-463F-B2D5-2E5E5B40C952}"/>
                </a:ext>
              </a:extLst>
            </p:cNvPr>
            <p:cNvGrpSpPr/>
            <p:nvPr/>
          </p:nvGrpSpPr>
          <p:grpSpPr>
            <a:xfrm>
              <a:off x="885041" y="1166606"/>
              <a:ext cx="531396" cy="531471"/>
              <a:chOff x="1077158" y="1999707"/>
              <a:chExt cx="821786" cy="821902"/>
            </a:xfrm>
          </p:grpSpPr>
          <p:sp>
            <p:nvSpPr>
              <p:cNvPr id="27" name="Freeform 5">
                <a:extLst>
                  <a:ext uri="{FF2B5EF4-FFF2-40B4-BE49-F238E27FC236}">
                    <a16:creationId xmlns:a16="http://schemas.microsoft.com/office/drawing/2014/main" id="{EE73B451-11D9-4633-B56B-79AAAD6FD58B}"/>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8" name="Freeform 6">
                <a:extLst>
                  <a:ext uri="{FF2B5EF4-FFF2-40B4-BE49-F238E27FC236}">
                    <a16:creationId xmlns:a16="http://schemas.microsoft.com/office/drawing/2014/main" id="{F9A59FBB-E4F0-4B0F-B2FD-57567D265F83}"/>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6" name="pencil" title="Icon of a pencil">
              <a:extLst>
                <a:ext uri="{FF2B5EF4-FFF2-40B4-BE49-F238E27FC236}">
                  <a16:creationId xmlns:a16="http://schemas.microsoft.com/office/drawing/2014/main" id="{00F8CE6B-1646-4D99-A58D-5F638DC9C3DE}"/>
                </a:ext>
              </a:extLst>
            </p:cNvPr>
            <p:cNvSpPr>
              <a:spLocks noChangeAspect="1" noEditPoints="1"/>
            </p:cNvSpPr>
            <p:nvPr/>
          </p:nvSpPr>
          <p:spPr bwMode="auto">
            <a:xfrm>
              <a:off x="1029366" y="1299388"/>
              <a:ext cx="242746" cy="242746"/>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19798A7-A9A4-4F9B-96EF-DAC4ACCD1A88}"/>
              </a:ext>
              <a:ext uri="{C183D7F6-B498-43B3-948B-1728B52AA6E4}">
                <adec:decorative xmlns:adec="http://schemas.microsoft.com/office/drawing/2017/decorative" val="1"/>
              </a:ext>
            </a:extLst>
          </p:cNvPr>
          <p:cNvGrpSpPr/>
          <p:nvPr/>
        </p:nvGrpSpPr>
        <p:grpSpPr>
          <a:xfrm>
            <a:off x="704079" y="4999155"/>
            <a:ext cx="531396" cy="531471"/>
            <a:chOff x="806760" y="3677115"/>
            <a:chExt cx="531396" cy="531471"/>
          </a:xfrm>
        </p:grpSpPr>
        <p:grpSp>
          <p:nvGrpSpPr>
            <p:cNvPr id="30" name="Group 20">
              <a:extLst>
                <a:ext uri="{FF2B5EF4-FFF2-40B4-BE49-F238E27FC236}">
                  <a16:creationId xmlns:a16="http://schemas.microsoft.com/office/drawing/2014/main" id="{A63B22FE-1B19-4942-8E1B-770012976194}"/>
                </a:ext>
              </a:extLst>
            </p:cNvPr>
            <p:cNvGrpSpPr/>
            <p:nvPr/>
          </p:nvGrpSpPr>
          <p:grpSpPr>
            <a:xfrm>
              <a:off x="806760" y="3677115"/>
              <a:ext cx="531396" cy="531471"/>
              <a:chOff x="1077158" y="1999707"/>
              <a:chExt cx="821786" cy="821902"/>
            </a:xfrm>
          </p:grpSpPr>
          <p:sp>
            <p:nvSpPr>
              <p:cNvPr id="32" name="Freeform 5">
                <a:extLst>
                  <a:ext uri="{FF2B5EF4-FFF2-40B4-BE49-F238E27FC236}">
                    <a16:creationId xmlns:a16="http://schemas.microsoft.com/office/drawing/2014/main" id="{5ADF5637-26A9-4F2A-AC92-ECF04E5176D5}"/>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3" name="Freeform 6">
                <a:extLst>
                  <a:ext uri="{FF2B5EF4-FFF2-40B4-BE49-F238E27FC236}">
                    <a16:creationId xmlns:a16="http://schemas.microsoft.com/office/drawing/2014/main" id="{AF625E76-6D3B-4576-A16B-7DF3A190FDE0}"/>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1" name="Shield_EA18" title="Icon of a shield">
              <a:extLst>
                <a:ext uri="{FF2B5EF4-FFF2-40B4-BE49-F238E27FC236}">
                  <a16:creationId xmlns:a16="http://schemas.microsoft.com/office/drawing/2014/main" id="{A6E92031-87CD-492E-950E-3F4FB90D62DF}"/>
                </a:ext>
              </a:extLst>
            </p:cNvPr>
            <p:cNvSpPr>
              <a:spLocks noChangeAspect="1"/>
            </p:cNvSpPr>
            <p:nvPr/>
          </p:nvSpPr>
          <p:spPr bwMode="auto">
            <a:xfrm>
              <a:off x="945210" y="3823053"/>
              <a:ext cx="242746" cy="25844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34" name="Group 33">
            <a:extLst>
              <a:ext uri="{FF2B5EF4-FFF2-40B4-BE49-F238E27FC236}">
                <a16:creationId xmlns:a16="http://schemas.microsoft.com/office/drawing/2014/main" id="{76A3BBFB-9B0A-4E09-A445-F8C8DDCF00A7}"/>
              </a:ext>
              <a:ext uri="{C183D7F6-B498-43B3-948B-1728B52AA6E4}">
                <adec:decorative xmlns:adec="http://schemas.microsoft.com/office/drawing/2017/decorative" val="1"/>
              </a:ext>
            </a:extLst>
          </p:cNvPr>
          <p:cNvGrpSpPr/>
          <p:nvPr/>
        </p:nvGrpSpPr>
        <p:grpSpPr>
          <a:xfrm>
            <a:off x="698204" y="1963315"/>
            <a:ext cx="531396" cy="531471"/>
            <a:chOff x="800885" y="4472691"/>
            <a:chExt cx="531396" cy="531471"/>
          </a:xfrm>
        </p:grpSpPr>
        <p:grpSp>
          <p:nvGrpSpPr>
            <p:cNvPr id="35" name="Group 20">
              <a:extLst>
                <a:ext uri="{FF2B5EF4-FFF2-40B4-BE49-F238E27FC236}">
                  <a16:creationId xmlns:a16="http://schemas.microsoft.com/office/drawing/2014/main" id="{93185080-C0ED-485C-B484-80969F7F947D}"/>
                </a:ext>
              </a:extLst>
            </p:cNvPr>
            <p:cNvGrpSpPr/>
            <p:nvPr/>
          </p:nvGrpSpPr>
          <p:grpSpPr>
            <a:xfrm>
              <a:off x="800885" y="4472691"/>
              <a:ext cx="531396" cy="531471"/>
              <a:chOff x="1077158" y="1999707"/>
              <a:chExt cx="821786" cy="821902"/>
            </a:xfrm>
          </p:grpSpPr>
          <p:sp>
            <p:nvSpPr>
              <p:cNvPr id="37" name="Freeform 5">
                <a:extLst>
                  <a:ext uri="{FF2B5EF4-FFF2-40B4-BE49-F238E27FC236}">
                    <a16:creationId xmlns:a16="http://schemas.microsoft.com/office/drawing/2014/main" id="{9E719559-B1E3-428F-9874-382E27C53A57}"/>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8" name="Freeform 6">
                <a:extLst>
                  <a:ext uri="{FF2B5EF4-FFF2-40B4-BE49-F238E27FC236}">
                    <a16:creationId xmlns:a16="http://schemas.microsoft.com/office/drawing/2014/main" id="{84C08368-2586-43D9-858D-AE03763EB119}"/>
                  </a:ext>
                </a:extLst>
              </p:cNvPr>
              <p:cNvSpPr>
                <a:spLocks noEditPoints="1"/>
              </p:cNvSpPr>
              <p:nvPr/>
            </p:nvSpPr>
            <p:spPr bwMode="auto">
              <a:xfrm>
                <a:off x="1134337" y="2058225"/>
                <a:ext cx="708757" cy="707527"/>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6" name="binary" title="Icon of binary code, ones and zeros">
              <a:extLst>
                <a:ext uri="{FF2B5EF4-FFF2-40B4-BE49-F238E27FC236}">
                  <a16:creationId xmlns:a16="http://schemas.microsoft.com/office/drawing/2014/main" id="{B4C034CE-D684-4B8A-A3AC-2A4B282BB666}"/>
                </a:ext>
              </a:extLst>
            </p:cNvPr>
            <p:cNvSpPr>
              <a:spLocks noChangeAspect="1" noEditPoints="1"/>
            </p:cNvSpPr>
            <p:nvPr/>
          </p:nvSpPr>
          <p:spPr bwMode="auto">
            <a:xfrm>
              <a:off x="945210" y="4626993"/>
              <a:ext cx="242746" cy="20961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12477117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1D54-41D0-4FD4-B952-D8D8CB9219B2}"/>
              </a:ext>
            </a:extLst>
          </p:cNvPr>
          <p:cNvSpPr>
            <a:spLocks noGrp="1"/>
          </p:cNvSpPr>
          <p:nvPr>
            <p:ph type="title"/>
          </p:nvPr>
        </p:nvSpPr>
        <p:spPr/>
        <p:txBody>
          <a:bodyPr/>
          <a:lstStyle/>
          <a:p>
            <a:r>
              <a:rPr lang="en-US" dirty="0"/>
              <a:t>Service Trust Portal</a:t>
            </a:r>
          </a:p>
        </p:txBody>
      </p:sp>
      <p:sp>
        <p:nvSpPr>
          <p:cNvPr id="3" name="Text Placeholder 2">
            <a:extLst>
              <a:ext uri="{FF2B5EF4-FFF2-40B4-BE49-F238E27FC236}">
                <a16:creationId xmlns:a16="http://schemas.microsoft.com/office/drawing/2014/main" id="{DE89BB19-C54C-43A2-9418-785CD7255952}"/>
              </a:ext>
            </a:extLst>
          </p:cNvPr>
          <p:cNvSpPr>
            <a:spLocks noGrp="1"/>
          </p:cNvSpPr>
          <p:nvPr>
            <p:ph type="body" sz="quarter" idx="13"/>
          </p:nvPr>
        </p:nvSpPr>
        <p:spPr>
          <a:xfrm>
            <a:off x="423447" y="1639584"/>
            <a:ext cx="5394960" cy="2015936"/>
          </a:xfrm>
        </p:spPr>
        <p:txBody>
          <a:bodyPr/>
          <a:lstStyle/>
          <a:p>
            <a:r>
              <a:rPr lang="en-US" dirty="0"/>
              <a:t>The Service Trust Portal provides:</a:t>
            </a:r>
          </a:p>
          <a:p>
            <a:pPr marL="342900" lvl="1" indent="-342900">
              <a:buFont typeface="Arial" panose="020B0604020202020204" pitchFamily="34" charset="0"/>
              <a:buChar char="•"/>
            </a:pPr>
            <a:r>
              <a:rPr lang="en-US" dirty="0"/>
              <a:t>Information</a:t>
            </a:r>
          </a:p>
          <a:p>
            <a:pPr marL="342900" lvl="1" indent="-342900">
              <a:buFont typeface="Arial" panose="020B0604020202020204" pitchFamily="34" charset="0"/>
              <a:buChar char="•"/>
            </a:pPr>
            <a:r>
              <a:rPr lang="en-US" dirty="0"/>
              <a:t>Tools</a:t>
            </a:r>
          </a:p>
          <a:p>
            <a:pPr marL="342900" lvl="1" indent="-342900">
              <a:buFont typeface="Arial" panose="020B0604020202020204" pitchFamily="34" charset="0"/>
              <a:buChar char="•"/>
            </a:pPr>
            <a:r>
              <a:rPr lang="en-US" dirty="0"/>
              <a:t>Other resources about Microsoft security, privacy, and compliance practices.</a:t>
            </a:r>
          </a:p>
        </p:txBody>
      </p:sp>
      <p:sp>
        <p:nvSpPr>
          <p:cNvPr id="4" name="Text Placeholder 3">
            <a:extLst>
              <a:ext uri="{FF2B5EF4-FFF2-40B4-BE49-F238E27FC236}">
                <a16:creationId xmlns:a16="http://schemas.microsoft.com/office/drawing/2014/main" id="{1FA51BA3-CDF0-4E64-9AE2-71C1B0CF7562}"/>
              </a:ext>
            </a:extLst>
          </p:cNvPr>
          <p:cNvSpPr>
            <a:spLocks noGrp="1"/>
          </p:cNvSpPr>
          <p:nvPr>
            <p:ph type="body" sz="quarter" idx="14"/>
          </p:nvPr>
        </p:nvSpPr>
        <p:spPr>
          <a:xfrm>
            <a:off x="6351680" y="1639584"/>
            <a:ext cx="5408231" cy="3247043"/>
          </a:xfrm>
        </p:spPr>
        <p:txBody>
          <a:bodyPr/>
          <a:lstStyle/>
          <a:p>
            <a:r>
              <a:rPr lang="en-US" dirty="0"/>
              <a:t>You can access below offerings:</a:t>
            </a:r>
          </a:p>
          <a:p>
            <a:pPr marL="342900" lvl="1" indent="-342900">
              <a:buFont typeface="Arial" panose="020B0604020202020204" pitchFamily="34" charset="0"/>
              <a:buChar char="•"/>
            </a:pPr>
            <a:r>
              <a:rPr lang="en-US" dirty="0"/>
              <a:t>Service Trust Portal</a:t>
            </a:r>
          </a:p>
          <a:p>
            <a:pPr marL="342900" lvl="1" indent="-342900">
              <a:buFont typeface="Arial" panose="020B0604020202020204" pitchFamily="34" charset="0"/>
              <a:buChar char="•"/>
            </a:pPr>
            <a:r>
              <a:rPr lang="en-US" dirty="0"/>
              <a:t>Compliance Manager</a:t>
            </a:r>
          </a:p>
          <a:p>
            <a:pPr marL="342900" lvl="1" indent="-342900">
              <a:buFont typeface="Arial" panose="020B0604020202020204" pitchFamily="34" charset="0"/>
              <a:buChar char="•"/>
            </a:pPr>
            <a:r>
              <a:rPr lang="en-US" dirty="0"/>
              <a:t>Trust Documents</a:t>
            </a:r>
          </a:p>
          <a:p>
            <a:pPr marL="342900" lvl="1" indent="-342900">
              <a:buFont typeface="Arial" panose="020B0604020202020204" pitchFamily="34" charset="0"/>
              <a:buChar char="•"/>
            </a:pPr>
            <a:r>
              <a:rPr lang="en-US" dirty="0"/>
              <a:t>Industries &amp; Regions</a:t>
            </a:r>
          </a:p>
          <a:p>
            <a:pPr marL="342900" lvl="1" indent="-342900">
              <a:buFont typeface="Arial" panose="020B0604020202020204" pitchFamily="34" charset="0"/>
              <a:buChar char="•"/>
            </a:pPr>
            <a:r>
              <a:rPr lang="en-US" dirty="0"/>
              <a:t>Trust Center</a:t>
            </a:r>
          </a:p>
          <a:p>
            <a:pPr marL="342900" lvl="1" indent="-342900">
              <a:buFont typeface="Arial" panose="020B0604020202020204" pitchFamily="34" charset="0"/>
              <a:buChar char="•"/>
            </a:pPr>
            <a:r>
              <a:rPr lang="en-US" dirty="0"/>
              <a:t>Resources</a:t>
            </a:r>
          </a:p>
          <a:p>
            <a:pPr marL="342900" lvl="1" indent="-342900">
              <a:buFont typeface="Arial" panose="020B0604020202020204" pitchFamily="34" charset="0"/>
              <a:buChar char="•"/>
            </a:pPr>
            <a:r>
              <a:rPr lang="en-US" dirty="0"/>
              <a:t>My Library</a:t>
            </a:r>
          </a:p>
        </p:txBody>
      </p:sp>
    </p:spTree>
    <p:extLst>
      <p:ext uri="{BB962C8B-B14F-4D97-AF65-F5344CB8AC3E}">
        <p14:creationId xmlns:p14="http://schemas.microsoft.com/office/powerpoint/2010/main" val="35291700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E3330-3482-445D-B8B2-A4B3136E4F44}"/>
              </a:ext>
            </a:extLst>
          </p:cNvPr>
          <p:cNvSpPr>
            <a:spLocks noGrp="1"/>
          </p:cNvSpPr>
          <p:nvPr>
            <p:ph type="title"/>
          </p:nvPr>
        </p:nvSpPr>
        <p:spPr/>
        <p:txBody>
          <a:bodyPr/>
          <a:lstStyle/>
          <a:p>
            <a:r>
              <a:rPr lang="en-US" dirty="0"/>
              <a:t>Microsoft's privacy principles</a:t>
            </a:r>
          </a:p>
        </p:txBody>
      </p:sp>
      <p:sp>
        <p:nvSpPr>
          <p:cNvPr id="3" name="Text Placeholder 2">
            <a:extLst>
              <a:ext uri="{FF2B5EF4-FFF2-40B4-BE49-F238E27FC236}">
                <a16:creationId xmlns:a16="http://schemas.microsoft.com/office/drawing/2014/main" id="{81340CBB-7E63-4425-A459-FE244604AAAA}"/>
              </a:ext>
            </a:extLst>
          </p:cNvPr>
          <p:cNvSpPr>
            <a:spLocks noGrp="1"/>
          </p:cNvSpPr>
          <p:nvPr>
            <p:ph type="body" sz="quarter" idx="11"/>
          </p:nvPr>
        </p:nvSpPr>
        <p:spPr>
          <a:xfrm>
            <a:off x="1389459" y="1448966"/>
            <a:ext cx="10383899" cy="387891"/>
          </a:xfrm>
        </p:spPr>
        <p:txBody>
          <a:bodyPr/>
          <a:lstStyle/>
          <a:p>
            <a:r>
              <a:rPr lang="en-US" sz="1400" b="1" dirty="0"/>
              <a:t>Control</a:t>
            </a:r>
            <a:r>
              <a:rPr lang="en-US" sz="1400" dirty="0"/>
              <a:t>: Putting you, the customer, in control of your privacy with easy-to-use tools and clear choices.</a:t>
            </a:r>
          </a:p>
        </p:txBody>
      </p:sp>
      <p:sp>
        <p:nvSpPr>
          <p:cNvPr id="4" name="Text Placeholder 3">
            <a:extLst>
              <a:ext uri="{FF2B5EF4-FFF2-40B4-BE49-F238E27FC236}">
                <a16:creationId xmlns:a16="http://schemas.microsoft.com/office/drawing/2014/main" id="{85781F70-0D4C-4D17-AE3A-53422F8CC086}"/>
              </a:ext>
            </a:extLst>
          </p:cNvPr>
          <p:cNvSpPr>
            <a:spLocks noGrp="1"/>
          </p:cNvSpPr>
          <p:nvPr>
            <p:ph type="body" sz="quarter" idx="15"/>
          </p:nvPr>
        </p:nvSpPr>
        <p:spPr/>
        <p:txBody>
          <a:bodyPr/>
          <a:lstStyle/>
          <a:p>
            <a:r>
              <a:rPr lang="en-US" sz="1400" b="1" dirty="0"/>
              <a:t>Transparency</a:t>
            </a:r>
            <a:r>
              <a:rPr lang="en-US" sz="1400" dirty="0"/>
              <a:t>: Being transparent about data collection and use so that everyone can make informed decisions.</a:t>
            </a:r>
          </a:p>
        </p:txBody>
      </p:sp>
      <p:sp>
        <p:nvSpPr>
          <p:cNvPr id="5" name="Text Placeholder 4">
            <a:extLst>
              <a:ext uri="{FF2B5EF4-FFF2-40B4-BE49-F238E27FC236}">
                <a16:creationId xmlns:a16="http://schemas.microsoft.com/office/drawing/2014/main" id="{F128C696-1AF6-42C1-B2EA-60E1C8ADC8A8}"/>
              </a:ext>
            </a:extLst>
          </p:cNvPr>
          <p:cNvSpPr>
            <a:spLocks noGrp="1"/>
          </p:cNvSpPr>
          <p:nvPr>
            <p:ph type="body" sz="quarter" idx="17"/>
          </p:nvPr>
        </p:nvSpPr>
        <p:spPr/>
        <p:txBody>
          <a:bodyPr/>
          <a:lstStyle/>
          <a:p>
            <a:r>
              <a:rPr lang="en-US" sz="1400" b="1" dirty="0"/>
              <a:t>Security</a:t>
            </a:r>
            <a:r>
              <a:rPr lang="en-US" sz="1400" dirty="0"/>
              <a:t>: Protecting the data that's entrusted to Microsoft by using strong security and encryption.</a:t>
            </a:r>
          </a:p>
        </p:txBody>
      </p:sp>
      <p:sp>
        <p:nvSpPr>
          <p:cNvPr id="6" name="Text Placeholder 5">
            <a:extLst>
              <a:ext uri="{FF2B5EF4-FFF2-40B4-BE49-F238E27FC236}">
                <a16:creationId xmlns:a16="http://schemas.microsoft.com/office/drawing/2014/main" id="{7A75CAD1-A06A-4FE3-9288-08E0DFE1598E}"/>
              </a:ext>
            </a:extLst>
          </p:cNvPr>
          <p:cNvSpPr>
            <a:spLocks noGrp="1"/>
          </p:cNvSpPr>
          <p:nvPr>
            <p:ph type="body" sz="quarter" idx="19"/>
          </p:nvPr>
        </p:nvSpPr>
        <p:spPr/>
        <p:txBody>
          <a:bodyPr/>
          <a:lstStyle/>
          <a:p>
            <a:r>
              <a:rPr lang="en-US" sz="1400" b="1" dirty="0"/>
              <a:t>Strong legal protections</a:t>
            </a:r>
            <a:r>
              <a:rPr lang="en-US" sz="1400" dirty="0"/>
              <a:t>: Respecting local privacy laws and fighting for legal protection of privacy as a fundamental human right.</a:t>
            </a:r>
          </a:p>
        </p:txBody>
      </p:sp>
      <p:sp>
        <p:nvSpPr>
          <p:cNvPr id="7" name="Text Placeholder 6">
            <a:extLst>
              <a:ext uri="{FF2B5EF4-FFF2-40B4-BE49-F238E27FC236}">
                <a16:creationId xmlns:a16="http://schemas.microsoft.com/office/drawing/2014/main" id="{CC59D12C-730C-414C-8CE0-1089497A06D6}"/>
              </a:ext>
            </a:extLst>
          </p:cNvPr>
          <p:cNvSpPr>
            <a:spLocks noGrp="1"/>
          </p:cNvSpPr>
          <p:nvPr>
            <p:ph type="body" sz="quarter" idx="21"/>
          </p:nvPr>
        </p:nvSpPr>
        <p:spPr/>
        <p:txBody>
          <a:bodyPr/>
          <a:lstStyle/>
          <a:p>
            <a:r>
              <a:rPr lang="en-US" sz="1400" b="1" dirty="0"/>
              <a:t>No content-based targeting</a:t>
            </a:r>
            <a:r>
              <a:rPr lang="en-US" sz="1400" dirty="0"/>
              <a:t>: Not using email, chat, files, or other personal content to target advertising.</a:t>
            </a:r>
          </a:p>
        </p:txBody>
      </p:sp>
      <p:sp>
        <p:nvSpPr>
          <p:cNvPr id="8" name="Text Placeholder 7">
            <a:extLst>
              <a:ext uri="{FF2B5EF4-FFF2-40B4-BE49-F238E27FC236}">
                <a16:creationId xmlns:a16="http://schemas.microsoft.com/office/drawing/2014/main" id="{5BFEF688-1D8B-4415-9915-2CE3B739C972}"/>
              </a:ext>
            </a:extLst>
          </p:cNvPr>
          <p:cNvSpPr>
            <a:spLocks noGrp="1"/>
          </p:cNvSpPr>
          <p:nvPr>
            <p:ph type="body" sz="quarter" idx="30"/>
          </p:nvPr>
        </p:nvSpPr>
        <p:spPr/>
        <p:txBody>
          <a:bodyPr/>
          <a:lstStyle/>
          <a:p>
            <a:r>
              <a:rPr lang="en-US" sz="1400" b="1" dirty="0"/>
              <a:t>Benefits to you</a:t>
            </a:r>
            <a:r>
              <a:rPr lang="en-US" sz="1400" dirty="0"/>
              <a:t>: When Microsoft does collect data, it's used to benefit you, the customer, and to make your experiences better.</a:t>
            </a:r>
          </a:p>
        </p:txBody>
      </p:sp>
      <p:grpSp>
        <p:nvGrpSpPr>
          <p:cNvPr id="9" name="Group 8">
            <a:extLst>
              <a:ext uri="{FF2B5EF4-FFF2-40B4-BE49-F238E27FC236}">
                <a16:creationId xmlns:a16="http://schemas.microsoft.com/office/drawing/2014/main" id="{F246C76D-EBA7-4CBD-AE59-81559F1C45B3}"/>
              </a:ext>
              <a:ext uri="{C183D7F6-B498-43B3-948B-1728B52AA6E4}">
                <adec:decorative xmlns:adec="http://schemas.microsoft.com/office/drawing/2017/decorative" val="1"/>
              </a:ext>
            </a:extLst>
          </p:cNvPr>
          <p:cNvGrpSpPr/>
          <p:nvPr/>
        </p:nvGrpSpPr>
        <p:grpSpPr>
          <a:xfrm>
            <a:off x="842065" y="1477940"/>
            <a:ext cx="423838" cy="387891"/>
            <a:chOff x="418643" y="1487929"/>
            <a:chExt cx="717140" cy="717242"/>
          </a:xfrm>
        </p:grpSpPr>
        <p:grpSp>
          <p:nvGrpSpPr>
            <p:cNvPr id="10" name="Group 9">
              <a:extLst>
                <a:ext uri="{FF2B5EF4-FFF2-40B4-BE49-F238E27FC236}">
                  <a16:creationId xmlns:a16="http://schemas.microsoft.com/office/drawing/2014/main" id="{04873428-6E3D-4D17-B193-656D2CBEECD2}"/>
                </a:ext>
              </a:extLst>
            </p:cNvPr>
            <p:cNvGrpSpPr/>
            <p:nvPr/>
          </p:nvGrpSpPr>
          <p:grpSpPr>
            <a:xfrm>
              <a:off x="418643" y="1487929"/>
              <a:ext cx="717140" cy="717242"/>
              <a:chOff x="418643" y="1487929"/>
              <a:chExt cx="717140" cy="717242"/>
            </a:xfrm>
          </p:grpSpPr>
          <p:sp>
            <p:nvSpPr>
              <p:cNvPr id="12" name="Freeform 5">
                <a:extLst>
                  <a:ext uri="{FF2B5EF4-FFF2-40B4-BE49-F238E27FC236}">
                    <a16:creationId xmlns:a16="http://schemas.microsoft.com/office/drawing/2014/main" id="{30F1FFEC-74A1-4D89-9DC6-4AA66F4E2202}"/>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3" name="Freeform 6">
                <a:extLst>
                  <a:ext uri="{FF2B5EF4-FFF2-40B4-BE49-F238E27FC236}">
                    <a16:creationId xmlns:a16="http://schemas.microsoft.com/office/drawing/2014/main" id="{CFB98C6B-1FBF-475B-9316-4FB48AD6F361}"/>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1" name="Lock" title="Icon of a padlock">
              <a:extLst>
                <a:ext uri="{FF2B5EF4-FFF2-40B4-BE49-F238E27FC236}">
                  <a16:creationId xmlns:a16="http://schemas.microsoft.com/office/drawing/2014/main" id="{F80278F6-2BF9-40AD-B031-A2E8D7457C8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13">
            <a:extLst>
              <a:ext uri="{FF2B5EF4-FFF2-40B4-BE49-F238E27FC236}">
                <a16:creationId xmlns:a16="http://schemas.microsoft.com/office/drawing/2014/main" id="{A0FA6E5C-EF00-4889-8ECD-216352AE7278}"/>
              </a:ext>
              <a:ext uri="{C183D7F6-B498-43B3-948B-1728B52AA6E4}">
                <adec:decorative xmlns:adec="http://schemas.microsoft.com/office/drawing/2017/decorative" val="1"/>
              </a:ext>
            </a:extLst>
          </p:cNvPr>
          <p:cNvGrpSpPr/>
          <p:nvPr/>
        </p:nvGrpSpPr>
        <p:grpSpPr>
          <a:xfrm>
            <a:off x="812419" y="2179638"/>
            <a:ext cx="423838" cy="387891"/>
            <a:chOff x="418643" y="2533089"/>
            <a:chExt cx="717140" cy="717242"/>
          </a:xfrm>
        </p:grpSpPr>
        <p:grpSp>
          <p:nvGrpSpPr>
            <p:cNvPr id="15" name="Group 14">
              <a:extLst>
                <a:ext uri="{FF2B5EF4-FFF2-40B4-BE49-F238E27FC236}">
                  <a16:creationId xmlns:a16="http://schemas.microsoft.com/office/drawing/2014/main" id="{217EBE74-5D48-4265-B182-0CC6F1A5A2BD}"/>
                </a:ext>
              </a:extLst>
            </p:cNvPr>
            <p:cNvGrpSpPr/>
            <p:nvPr/>
          </p:nvGrpSpPr>
          <p:grpSpPr>
            <a:xfrm>
              <a:off x="418643" y="2533089"/>
              <a:ext cx="717140" cy="717242"/>
              <a:chOff x="418643" y="2533089"/>
              <a:chExt cx="717140" cy="717242"/>
            </a:xfrm>
          </p:grpSpPr>
          <p:sp>
            <p:nvSpPr>
              <p:cNvPr id="17" name="Freeform 5">
                <a:extLst>
                  <a:ext uri="{FF2B5EF4-FFF2-40B4-BE49-F238E27FC236}">
                    <a16:creationId xmlns:a16="http://schemas.microsoft.com/office/drawing/2014/main" id="{30E6664D-D22F-437F-A5D9-F357518AE58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8" name="Freeform 6">
                <a:extLst>
                  <a:ext uri="{FF2B5EF4-FFF2-40B4-BE49-F238E27FC236}">
                    <a16:creationId xmlns:a16="http://schemas.microsoft.com/office/drawing/2014/main" id="{3613CD5B-0D0F-4F13-9C4D-B1C6B0E04A30}"/>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16" name="shield_3" title="Icon of a shield with an exclamation point inside">
              <a:extLst>
                <a:ext uri="{FF2B5EF4-FFF2-40B4-BE49-F238E27FC236}">
                  <a16:creationId xmlns:a16="http://schemas.microsoft.com/office/drawing/2014/main" id="{8CBBB9F2-12D5-4081-A9ED-A3DDB7FE79D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18">
            <a:extLst>
              <a:ext uri="{FF2B5EF4-FFF2-40B4-BE49-F238E27FC236}">
                <a16:creationId xmlns:a16="http://schemas.microsoft.com/office/drawing/2014/main" id="{731E3234-71E9-41A0-93D8-1C2BE9EDBE69}"/>
              </a:ext>
              <a:ext uri="{C183D7F6-B498-43B3-948B-1728B52AA6E4}">
                <adec:decorative xmlns:adec="http://schemas.microsoft.com/office/drawing/2017/decorative" val="1"/>
              </a:ext>
            </a:extLst>
          </p:cNvPr>
          <p:cNvGrpSpPr/>
          <p:nvPr/>
        </p:nvGrpSpPr>
        <p:grpSpPr>
          <a:xfrm>
            <a:off x="826965" y="2882763"/>
            <a:ext cx="423838" cy="387891"/>
            <a:chOff x="418643" y="3578249"/>
            <a:chExt cx="717140" cy="717242"/>
          </a:xfrm>
        </p:grpSpPr>
        <p:grpSp>
          <p:nvGrpSpPr>
            <p:cNvPr id="20" name="Group 19">
              <a:extLst>
                <a:ext uri="{FF2B5EF4-FFF2-40B4-BE49-F238E27FC236}">
                  <a16:creationId xmlns:a16="http://schemas.microsoft.com/office/drawing/2014/main" id="{D949D239-8E53-4B22-A51C-8DDA3309A6A5}"/>
                </a:ext>
              </a:extLst>
            </p:cNvPr>
            <p:cNvGrpSpPr/>
            <p:nvPr/>
          </p:nvGrpSpPr>
          <p:grpSpPr>
            <a:xfrm>
              <a:off x="418643" y="3578249"/>
              <a:ext cx="717140" cy="717242"/>
              <a:chOff x="418643" y="2533089"/>
              <a:chExt cx="717140" cy="717242"/>
            </a:xfrm>
          </p:grpSpPr>
          <p:sp>
            <p:nvSpPr>
              <p:cNvPr id="22" name="Freeform 5">
                <a:extLst>
                  <a:ext uri="{FF2B5EF4-FFF2-40B4-BE49-F238E27FC236}">
                    <a16:creationId xmlns:a16="http://schemas.microsoft.com/office/drawing/2014/main" id="{7BA7AF4D-B9D9-4907-BDF0-75947EA3980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3" name="Freeform 6">
                <a:extLst>
                  <a:ext uri="{FF2B5EF4-FFF2-40B4-BE49-F238E27FC236}">
                    <a16:creationId xmlns:a16="http://schemas.microsoft.com/office/drawing/2014/main" id="{099085C3-0A8B-4D96-9DE6-18D7D328BAFD}"/>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1" name="safe" title="Icon of a locked safe">
              <a:extLst>
                <a:ext uri="{FF2B5EF4-FFF2-40B4-BE49-F238E27FC236}">
                  <a16:creationId xmlns:a16="http://schemas.microsoft.com/office/drawing/2014/main" id="{02C8FB3B-FE49-4E4E-9C7B-527A114F17A6}"/>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23">
            <a:extLst>
              <a:ext uri="{FF2B5EF4-FFF2-40B4-BE49-F238E27FC236}">
                <a16:creationId xmlns:a16="http://schemas.microsoft.com/office/drawing/2014/main" id="{72F7CD1E-F283-46E9-8608-E8763E2E7802}"/>
              </a:ext>
              <a:ext uri="{C183D7F6-B498-43B3-948B-1728B52AA6E4}">
                <adec:decorative xmlns:adec="http://schemas.microsoft.com/office/drawing/2017/decorative" val="1"/>
              </a:ext>
            </a:extLst>
          </p:cNvPr>
          <p:cNvGrpSpPr/>
          <p:nvPr/>
        </p:nvGrpSpPr>
        <p:grpSpPr>
          <a:xfrm>
            <a:off x="809070" y="3596425"/>
            <a:ext cx="423838" cy="387891"/>
            <a:chOff x="418643" y="4623409"/>
            <a:chExt cx="717140" cy="717242"/>
          </a:xfrm>
        </p:grpSpPr>
        <p:grpSp>
          <p:nvGrpSpPr>
            <p:cNvPr id="25" name="Group 24">
              <a:extLst>
                <a:ext uri="{FF2B5EF4-FFF2-40B4-BE49-F238E27FC236}">
                  <a16:creationId xmlns:a16="http://schemas.microsoft.com/office/drawing/2014/main" id="{166A0C29-0DA2-4290-B123-AF4301A950F3}"/>
                </a:ext>
              </a:extLst>
            </p:cNvPr>
            <p:cNvGrpSpPr/>
            <p:nvPr/>
          </p:nvGrpSpPr>
          <p:grpSpPr>
            <a:xfrm>
              <a:off x="418643" y="4623409"/>
              <a:ext cx="717140" cy="717242"/>
              <a:chOff x="418643" y="2533089"/>
              <a:chExt cx="717140" cy="717242"/>
            </a:xfrm>
          </p:grpSpPr>
          <p:sp>
            <p:nvSpPr>
              <p:cNvPr id="27" name="Freeform 5">
                <a:extLst>
                  <a:ext uri="{FF2B5EF4-FFF2-40B4-BE49-F238E27FC236}">
                    <a16:creationId xmlns:a16="http://schemas.microsoft.com/office/drawing/2014/main" id="{677EA38B-1F48-4A28-935F-0DD674F95BA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8" name="Freeform 6">
                <a:extLst>
                  <a:ext uri="{FF2B5EF4-FFF2-40B4-BE49-F238E27FC236}">
                    <a16:creationId xmlns:a16="http://schemas.microsoft.com/office/drawing/2014/main" id="{1D05AA23-23B9-4C2C-925F-A500BA0F0C9D}"/>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26" name="key" title="Icon of a key">
              <a:extLst>
                <a:ext uri="{FF2B5EF4-FFF2-40B4-BE49-F238E27FC236}">
                  <a16:creationId xmlns:a16="http://schemas.microsoft.com/office/drawing/2014/main" id="{9D7525F4-74DB-42C0-BA7A-CB36F40D8D2F}"/>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8">
            <a:extLst>
              <a:ext uri="{FF2B5EF4-FFF2-40B4-BE49-F238E27FC236}">
                <a16:creationId xmlns:a16="http://schemas.microsoft.com/office/drawing/2014/main" id="{E9653B01-EA45-47A0-BAAC-155B39792B6D}"/>
              </a:ext>
              <a:ext uri="{C183D7F6-B498-43B3-948B-1728B52AA6E4}">
                <adec:decorative xmlns:adec="http://schemas.microsoft.com/office/drawing/2017/decorative" val="1"/>
              </a:ext>
            </a:extLst>
          </p:cNvPr>
          <p:cNvGrpSpPr/>
          <p:nvPr/>
        </p:nvGrpSpPr>
        <p:grpSpPr>
          <a:xfrm>
            <a:off x="792991" y="4301947"/>
            <a:ext cx="423838" cy="387891"/>
            <a:chOff x="418643" y="4826259"/>
            <a:chExt cx="717140" cy="717242"/>
          </a:xfrm>
        </p:grpSpPr>
        <p:grpSp>
          <p:nvGrpSpPr>
            <p:cNvPr id="30" name="Group 29">
              <a:extLst>
                <a:ext uri="{FF2B5EF4-FFF2-40B4-BE49-F238E27FC236}">
                  <a16:creationId xmlns:a16="http://schemas.microsoft.com/office/drawing/2014/main" id="{1C8A4FF1-819B-4EA5-9093-6BA0BEAB8284}"/>
                </a:ext>
              </a:extLst>
            </p:cNvPr>
            <p:cNvGrpSpPr/>
            <p:nvPr/>
          </p:nvGrpSpPr>
          <p:grpSpPr>
            <a:xfrm>
              <a:off x="418643" y="4826259"/>
              <a:ext cx="717140" cy="717242"/>
              <a:chOff x="418643" y="4826259"/>
              <a:chExt cx="717140" cy="717242"/>
            </a:xfrm>
          </p:grpSpPr>
          <p:sp>
            <p:nvSpPr>
              <p:cNvPr id="32" name="Freeform 5">
                <a:extLst>
                  <a:ext uri="{FF2B5EF4-FFF2-40B4-BE49-F238E27FC236}">
                    <a16:creationId xmlns:a16="http://schemas.microsoft.com/office/drawing/2014/main" id="{F09F047D-F0C0-40FE-B1FD-4A1210B1FB05}"/>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3" name="Freeform 6">
                <a:extLst>
                  <a:ext uri="{FF2B5EF4-FFF2-40B4-BE49-F238E27FC236}">
                    <a16:creationId xmlns:a16="http://schemas.microsoft.com/office/drawing/2014/main" id="{7971B9B1-7458-43B7-9496-76BCA0252CAC}"/>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1" name="document_6" title="Icon of a document with a padlock in the lower right corner">
              <a:extLst>
                <a:ext uri="{FF2B5EF4-FFF2-40B4-BE49-F238E27FC236}">
                  <a16:creationId xmlns:a16="http://schemas.microsoft.com/office/drawing/2014/main" id="{B5085853-CA21-48D9-9443-AFEC102AA344}"/>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C751AD3A-19F3-45A3-9791-C3E5EE1E9FD1}"/>
              </a:ext>
              <a:ext uri="{C183D7F6-B498-43B3-948B-1728B52AA6E4}">
                <adec:decorative xmlns:adec="http://schemas.microsoft.com/office/drawing/2017/decorative" val="1"/>
              </a:ext>
            </a:extLst>
          </p:cNvPr>
          <p:cNvGrpSpPr/>
          <p:nvPr/>
        </p:nvGrpSpPr>
        <p:grpSpPr>
          <a:xfrm>
            <a:off x="809070" y="5013212"/>
            <a:ext cx="423838" cy="387891"/>
            <a:chOff x="418646" y="4872395"/>
            <a:chExt cx="657682" cy="657682"/>
          </a:xfrm>
        </p:grpSpPr>
        <p:grpSp>
          <p:nvGrpSpPr>
            <p:cNvPr id="35" name="Group 34">
              <a:extLst>
                <a:ext uri="{FF2B5EF4-FFF2-40B4-BE49-F238E27FC236}">
                  <a16:creationId xmlns:a16="http://schemas.microsoft.com/office/drawing/2014/main" id="{800A6822-750B-4E88-86B1-B4A923B4E3DF}"/>
                </a:ext>
              </a:extLst>
            </p:cNvPr>
            <p:cNvGrpSpPr/>
            <p:nvPr/>
          </p:nvGrpSpPr>
          <p:grpSpPr>
            <a:xfrm>
              <a:off x="418646" y="4872395"/>
              <a:ext cx="657682" cy="657682"/>
              <a:chOff x="418643" y="2533089"/>
              <a:chExt cx="717140" cy="717242"/>
            </a:xfrm>
          </p:grpSpPr>
          <p:sp>
            <p:nvSpPr>
              <p:cNvPr id="37" name="Freeform 5">
                <a:extLst>
                  <a:ext uri="{FF2B5EF4-FFF2-40B4-BE49-F238E27FC236}">
                    <a16:creationId xmlns:a16="http://schemas.microsoft.com/office/drawing/2014/main" id="{9C65FBCF-2CA5-4EFE-B243-EFF1426D8B14}"/>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8" name="Freeform 6">
                <a:extLst>
                  <a:ext uri="{FF2B5EF4-FFF2-40B4-BE49-F238E27FC236}">
                    <a16:creationId xmlns:a16="http://schemas.microsoft.com/office/drawing/2014/main" id="{EED71142-247D-4728-8F7C-63384880C602}"/>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36" name="Fingerprint_E928" title="Icon of a fingerprint">
              <a:extLst>
                <a:ext uri="{FF2B5EF4-FFF2-40B4-BE49-F238E27FC236}">
                  <a16:creationId xmlns:a16="http://schemas.microsoft.com/office/drawing/2014/main" id="{9114A519-120B-4815-B055-B0EBA8F1DFDC}"/>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13345817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8E8BC-F16A-4704-A855-E62922E97E62}"/>
              </a:ext>
            </a:extLst>
          </p:cNvPr>
          <p:cNvSpPr>
            <a:spLocks noGrp="1"/>
          </p:cNvSpPr>
          <p:nvPr>
            <p:ph type="title"/>
          </p:nvPr>
        </p:nvSpPr>
        <p:spPr>
          <a:xfrm>
            <a:off x="428681" y="2532448"/>
            <a:ext cx="5428936" cy="1112089"/>
          </a:xfrm>
        </p:spPr>
        <p:txBody>
          <a:bodyPr/>
          <a:lstStyle/>
          <a:p>
            <a:r>
              <a:rPr lang="en-US" dirty="0"/>
              <a:t>Demo</a:t>
            </a:r>
          </a:p>
        </p:txBody>
      </p:sp>
      <p:sp>
        <p:nvSpPr>
          <p:cNvPr id="6" name="Text Placeholder 5">
            <a:extLst>
              <a:ext uri="{FF2B5EF4-FFF2-40B4-BE49-F238E27FC236}">
                <a16:creationId xmlns:a16="http://schemas.microsoft.com/office/drawing/2014/main" id="{7B2B409E-70ED-462F-A26A-CF5795916DA2}"/>
              </a:ext>
            </a:extLst>
          </p:cNvPr>
          <p:cNvSpPr>
            <a:spLocks noGrp="1"/>
          </p:cNvSpPr>
          <p:nvPr>
            <p:ph type="body" sz="quarter" idx="15"/>
          </p:nvPr>
        </p:nvSpPr>
        <p:spPr>
          <a:xfrm>
            <a:off x="428681" y="3644537"/>
            <a:ext cx="5413394" cy="615553"/>
          </a:xfrm>
        </p:spPr>
        <p:txBody>
          <a:bodyPr/>
          <a:lstStyle/>
          <a:p>
            <a:r>
              <a:rPr lang="en-US" sz="2800" dirty="0"/>
              <a:t>Service Trust Portal</a:t>
            </a:r>
          </a:p>
        </p:txBody>
      </p:sp>
    </p:spTree>
    <p:extLst>
      <p:ext uri="{BB962C8B-B14F-4D97-AF65-F5344CB8AC3E}">
        <p14:creationId xmlns:p14="http://schemas.microsoft.com/office/powerpoint/2010/main" val="7038380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 uri="{C183D7F6-B498-43B3-948B-1728B52AA6E4}">
                <adec:decorative xmlns:adec="http://schemas.microsoft.com/office/drawing/2017/decorative" val="1"/>
              </a:ext>
            </a:extLst>
          </p:cNvPr>
          <p:cNvSpPr>
            <a:spLocks noGrp="1"/>
          </p:cNvSpPr>
          <p:nvPr>
            <p:ph type="title"/>
          </p:nvPr>
        </p:nvSpPr>
        <p:spPr>
          <a:xfrm>
            <a:off x="418643" y="440494"/>
            <a:ext cx="8540005" cy="728448"/>
          </a:xfrm>
        </p:spPr>
        <p:txBody>
          <a:bodyPr/>
          <a:lstStyle/>
          <a:p>
            <a:r>
              <a:rPr lang="en-US" dirty="0"/>
              <a:t>Microsoft 365 Compliance Center</a:t>
            </a:r>
          </a:p>
        </p:txBody>
      </p:sp>
      <p:sp>
        <p:nvSpPr>
          <p:cNvPr id="3" name="Text Placeholder 2">
            <a:extLst>
              <a:ext uri="{FF2B5EF4-FFF2-40B4-BE49-F238E27FC236}">
                <a16:creationId xmlns:a16="http://schemas.microsoft.com/office/drawing/2014/main" id="{7F3950B4-8AA3-E54A-A0FD-E9AF02B259D2}"/>
              </a:ext>
              <a:ext uri="{C183D7F6-B498-43B3-948B-1728B52AA6E4}">
                <adec:decorative xmlns:adec="http://schemas.microsoft.com/office/drawing/2017/decorative" val="1"/>
              </a:ext>
            </a:extLst>
          </p:cNvPr>
          <p:cNvSpPr>
            <a:spLocks noGrp="1"/>
          </p:cNvSpPr>
          <p:nvPr>
            <p:ph type="body" sz="quarter" idx="45"/>
          </p:nvPr>
        </p:nvSpPr>
        <p:spPr>
          <a:xfrm>
            <a:off x="418645" y="1261113"/>
            <a:ext cx="4800336" cy="707886"/>
          </a:xfrm>
        </p:spPr>
        <p:txBody>
          <a:bodyPr/>
          <a:lstStyle/>
          <a:p>
            <a:r>
              <a:rPr lang="en-US" sz="2000" dirty="0"/>
              <a:t>Microsoft 365 Compliance center portal</a:t>
            </a:r>
          </a:p>
        </p:txBody>
      </p:sp>
      <p:sp>
        <p:nvSpPr>
          <p:cNvPr id="6" name="Text Placeholder 5">
            <a:extLst>
              <a:ext uri="{FF2B5EF4-FFF2-40B4-BE49-F238E27FC236}">
                <a16:creationId xmlns:a16="http://schemas.microsoft.com/office/drawing/2014/main" id="{02C2CE11-69B8-B642-A76F-134436A8702D}"/>
              </a:ext>
              <a:ext uri="{C183D7F6-B498-43B3-948B-1728B52AA6E4}">
                <adec:decorative xmlns:adec="http://schemas.microsoft.com/office/drawing/2017/decorative" val="1"/>
              </a:ext>
            </a:extLst>
          </p:cNvPr>
          <p:cNvSpPr>
            <a:spLocks noGrp="1"/>
          </p:cNvSpPr>
          <p:nvPr>
            <p:ph type="body" sz="quarter" idx="42"/>
          </p:nvPr>
        </p:nvSpPr>
        <p:spPr>
          <a:xfrm>
            <a:off x="418643" y="1663764"/>
            <a:ext cx="4010742" cy="1800493"/>
          </a:xfrm>
        </p:spPr>
        <p:txBody>
          <a:bodyPr/>
          <a:lstStyle/>
          <a:p>
            <a:pPr marL="285750" indent="-285750">
              <a:buFont typeface="Arial" panose="020B0604020202020204" pitchFamily="34" charset="0"/>
              <a:buChar char="•"/>
            </a:pPr>
            <a:r>
              <a:rPr lang="en-US" sz="1600" b="0" i="0" dirty="0">
                <a:solidFill>
                  <a:srgbClr val="171717"/>
                </a:solidFill>
                <a:effectLst/>
                <a:latin typeface="Segoe UI" panose="020B0502040204020203" pitchFamily="34" charset="0"/>
              </a:rPr>
              <a:t>A view of how the organization is meeting its compliance requirements</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Solutions that can be used to help with compliance</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Information about active alerts</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And more…</a:t>
            </a:r>
          </a:p>
        </p:txBody>
      </p:sp>
      <p:sp>
        <p:nvSpPr>
          <p:cNvPr id="7" name="Text Placeholder 6">
            <a:extLst>
              <a:ext uri="{FF2B5EF4-FFF2-40B4-BE49-F238E27FC236}">
                <a16:creationId xmlns:a16="http://schemas.microsoft.com/office/drawing/2014/main" id="{04A0B88B-0014-9E4A-A90E-8EE0189B9389}"/>
              </a:ext>
              <a:ext uri="{C183D7F6-B498-43B3-948B-1728B52AA6E4}">
                <adec:decorative xmlns:adec="http://schemas.microsoft.com/office/drawing/2017/decorative" val="1"/>
              </a:ext>
            </a:extLst>
          </p:cNvPr>
          <p:cNvSpPr>
            <a:spLocks noGrp="1"/>
          </p:cNvSpPr>
          <p:nvPr>
            <p:ph type="body" sz="quarter" idx="46"/>
          </p:nvPr>
        </p:nvSpPr>
        <p:spPr>
          <a:xfrm>
            <a:off x="418643" y="3666853"/>
            <a:ext cx="3943152" cy="400110"/>
          </a:xfrm>
        </p:spPr>
        <p:txBody>
          <a:bodyPr/>
          <a:lstStyle/>
          <a:p>
            <a:r>
              <a:rPr lang="en-US" sz="2000" dirty="0"/>
              <a:t>Navigation</a:t>
            </a:r>
          </a:p>
        </p:txBody>
      </p:sp>
      <p:sp>
        <p:nvSpPr>
          <p:cNvPr id="8" name="Text Placeholder 7">
            <a:extLst>
              <a:ext uri="{FF2B5EF4-FFF2-40B4-BE49-F238E27FC236}">
                <a16:creationId xmlns:a16="http://schemas.microsoft.com/office/drawing/2014/main" id="{617AFA75-EEC9-9649-A657-E11F94B845FB}"/>
              </a:ext>
              <a:ext uri="{C183D7F6-B498-43B3-948B-1728B52AA6E4}">
                <adec:decorative xmlns:adec="http://schemas.microsoft.com/office/drawing/2017/decorative" val="1"/>
              </a:ext>
            </a:extLst>
          </p:cNvPr>
          <p:cNvSpPr>
            <a:spLocks noGrp="1"/>
          </p:cNvSpPr>
          <p:nvPr>
            <p:ph type="body" sz="quarter" idx="44"/>
          </p:nvPr>
        </p:nvSpPr>
        <p:spPr>
          <a:xfrm>
            <a:off x="418643" y="4069504"/>
            <a:ext cx="4678877" cy="1477328"/>
          </a:xfrm>
        </p:spPr>
        <p:txBody>
          <a:bodyPr/>
          <a:lstStyle/>
          <a:p>
            <a:pPr marL="285750" indent="-285750">
              <a:buFont typeface="Arial" panose="020B0604020202020204" pitchFamily="34" charset="0"/>
              <a:buChar char="•"/>
            </a:pPr>
            <a:r>
              <a:rPr lang="en-US" sz="1600" dirty="0"/>
              <a:t>Access to alerts, reports, policies, compliance solutions, and more.</a:t>
            </a:r>
          </a:p>
          <a:p>
            <a:pPr marL="285750" indent="-285750">
              <a:buFont typeface="Arial" panose="020B0604020202020204" pitchFamily="34" charset="0"/>
              <a:buChar char="•"/>
            </a:pPr>
            <a:r>
              <a:rPr lang="en-US" sz="1600" dirty="0">
                <a:solidFill>
                  <a:srgbClr val="171717"/>
                </a:solidFill>
                <a:latin typeface="Segoe UI" panose="020B0502040204020203" pitchFamily="34" charset="0"/>
              </a:rPr>
              <a:t>A</a:t>
            </a:r>
            <a:r>
              <a:rPr lang="en-US" sz="1600" b="0" i="0" dirty="0">
                <a:solidFill>
                  <a:srgbClr val="171717"/>
                </a:solidFill>
                <a:effectLst/>
                <a:latin typeface="Segoe UI" panose="020B0502040204020203" pitchFamily="34" charset="0"/>
              </a:rPr>
              <a:t>dd or remove options for a customized navigation pane.</a:t>
            </a:r>
          </a:p>
          <a:p>
            <a:pPr marL="285750" indent="-285750">
              <a:buFont typeface="Arial" panose="020B0604020202020204" pitchFamily="34" charset="0"/>
              <a:buChar char="•"/>
            </a:pPr>
            <a:r>
              <a:rPr lang="en-US" sz="1600" dirty="0"/>
              <a:t>Customize navigation control.</a:t>
            </a:r>
          </a:p>
        </p:txBody>
      </p:sp>
      <p:sp>
        <p:nvSpPr>
          <p:cNvPr id="9" name="Text Placeholder 15">
            <a:extLst>
              <a:ext uri="{FF2B5EF4-FFF2-40B4-BE49-F238E27FC236}">
                <a16:creationId xmlns:a16="http://schemas.microsoft.com/office/drawing/2014/main" id="{024D06D9-ADB7-4ED2-8B2C-577C31FDBC62}"/>
              </a:ext>
              <a:ext uri="{C183D7F6-B498-43B3-948B-1728B52AA6E4}">
                <adec:decorative xmlns:adec="http://schemas.microsoft.com/office/drawing/2017/decorative" val="1"/>
              </a:ext>
            </a:extLst>
          </p:cNvPr>
          <p:cNvSpPr txBox="1">
            <a:spLocks/>
          </p:cNvSpPr>
          <p:nvPr/>
        </p:nvSpPr>
        <p:spPr>
          <a:xfrm>
            <a:off x="5587068" y="1266823"/>
            <a:ext cx="6510338" cy="4320245"/>
          </a:xfrm>
          <a:prstGeom prst="rect">
            <a:avLst/>
          </a:prstGeom>
          <a:ln w="19050">
            <a:solidFill>
              <a:schemeClr val="accent1"/>
            </a:solidFill>
          </a:ln>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p>
        </p:txBody>
      </p:sp>
      <p:pic>
        <p:nvPicPr>
          <p:cNvPr id="5" name="Picture 4" descr="Microsoft Compliance Center home screen.">
            <a:extLst>
              <a:ext uri="{FF2B5EF4-FFF2-40B4-BE49-F238E27FC236}">
                <a16:creationId xmlns:a16="http://schemas.microsoft.com/office/drawing/2014/main" id="{8888983C-3D94-4249-9FFC-C67305017D10}"/>
              </a:ext>
            </a:extLst>
          </p:cNvPr>
          <p:cNvPicPr>
            <a:picLocks noChangeAspect="1"/>
          </p:cNvPicPr>
          <p:nvPr/>
        </p:nvPicPr>
        <p:blipFill>
          <a:blip r:embed="rId4"/>
          <a:stretch>
            <a:fillRect/>
          </a:stretch>
        </p:blipFill>
        <p:spPr>
          <a:xfrm>
            <a:off x="5673961" y="1307058"/>
            <a:ext cx="6347464" cy="4239774"/>
          </a:xfrm>
          <a:prstGeom prst="rect">
            <a:avLst/>
          </a:prstGeom>
        </p:spPr>
      </p:pic>
    </p:spTree>
    <p:custDataLst>
      <p:tags r:id="rId1"/>
    </p:custDataLst>
    <p:extLst>
      <p:ext uri="{BB962C8B-B14F-4D97-AF65-F5344CB8AC3E}">
        <p14:creationId xmlns:p14="http://schemas.microsoft.com/office/powerpoint/2010/main" val="17088085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MICROSOFT SECURITY TEMPLATE" val="jSLrXnGe"/>
  <p:tag name="ARTICULATE_PROJECT_OPEN" val="0"/>
  <p:tag name="ARTICULATE_SLIDE_COUNT" val="3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3.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1DB98D6FCDD489F2010A98310AA8B" ma:contentTypeVersion="14" ma:contentTypeDescription="Create a new document." ma:contentTypeScope="" ma:versionID="d317a5527421395c3bae91c66eab386b">
  <xsd:schema xmlns:xsd="http://www.w3.org/2001/XMLSchema" xmlns:xs="http://www.w3.org/2001/XMLSchema" xmlns:p="http://schemas.microsoft.com/office/2006/metadata/properties" xmlns:ns1="http://schemas.microsoft.com/sharepoint/v3" xmlns:ns2="b7cedb45-65f5-498f-8002-22c9a27d27cb" xmlns:ns3="5cf8001d-d398-41e4-a8d1-02650f6dae71" targetNamespace="http://schemas.microsoft.com/office/2006/metadata/properties" ma:root="true" ma:fieldsID="d59244bcc5abfe7a6ff9154bbf04aad9" ns1:_="" ns2:_="" ns3:_="">
    <xsd:import namespace="http://schemas.microsoft.com/sharepoint/v3"/>
    <xsd:import namespace="b7cedb45-65f5-498f-8002-22c9a27d27cb"/>
    <xsd:import namespace="5cf8001d-d398-41e4-a8d1-02650f6dae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cedb45-65f5-498f-8002-22c9a27d27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f8001d-d398-41e4-a8d1-02650f6dae7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5D0F62F-F031-4BDD-8844-F0C5850AE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cedb45-65f5-498f-8002-22c9a27d27cb"/>
    <ds:schemaRef ds:uri="5cf8001d-d398-41e4-a8d1-02650f6dae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824841-9485-4B1D-9668-1FDCB46FD07B}">
  <ds:schemaRefs>
    <ds:schemaRef ds:uri="http://schemas.microsoft.com/sharepoint/v3/contenttype/forms"/>
  </ds:schemaRefs>
</ds:datastoreItem>
</file>

<file path=customXml/itemProps3.xml><?xml version="1.0" encoding="utf-8"?>
<ds:datastoreItem xmlns:ds="http://schemas.openxmlformats.org/officeDocument/2006/customXml" ds:itemID="{9528BF27-AB0D-454C-A6B7-53C743BB9875}">
  <ds:schemaRefs>
    <ds:schemaRef ds:uri="b7cedb45-65f5-498f-8002-22c9a27d27cb"/>
    <ds:schemaRef ds:uri="http://purl.org/dc/elements/1.1/"/>
    <ds:schemaRef ds:uri="http://purl.org/dc/terms/"/>
    <ds:schemaRef ds:uri="http://schemas.microsoft.com/office/infopath/2007/PartnerControls"/>
    <ds:schemaRef ds:uri="http://purl.org/dc/dcmitype/"/>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5cf8001d-d398-41e4-a8d1-02650f6dae71"/>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9180</Words>
  <Application>Microsoft Office PowerPoint</Application>
  <PresentationFormat>Widescreen</PresentationFormat>
  <Paragraphs>668</Paragraphs>
  <Slides>38</Slides>
  <Notes>38</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38</vt:i4>
      </vt:variant>
    </vt:vector>
  </HeadingPairs>
  <TitlesOfParts>
    <vt:vector size="49" baseType="lpstr">
      <vt:lpstr>Arial</vt:lpstr>
      <vt:lpstr>Calibri</vt:lpstr>
      <vt:lpstr>Consolas</vt:lpstr>
      <vt:lpstr>Segoe UI</vt:lpstr>
      <vt:lpstr>Segoe UI Light</vt:lpstr>
      <vt:lpstr>Segoe UI Semibold</vt:lpstr>
      <vt:lpstr>Wingdings</vt:lpstr>
      <vt:lpstr>Microsoft Security Template</vt:lpstr>
      <vt:lpstr>Black Template</vt:lpstr>
      <vt:lpstr>1_Microsoft 365 PPT Template - 2018</vt:lpstr>
      <vt:lpstr>Security</vt:lpstr>
      <vt:lpstr>SC-900T00-A Module 4: Describe the Capabilities of Microsoft Compliance Solutions</vt:lpstr>
      <vt:lpstr>Module Agenda </vt:lpstr>
      <vt:lpstr>Lesson 1: Describe the compliance management capabilities in Microsoft</vt:lpstr>
      <vt:lpstr>Lesson 1 Introduction</vt:lpstr>
      <vt:lpstr>Common compliance needs</vt:lpstr>
      <vt:lpstr>Service Trust Portal</vt:lpstr>
      <vt:lpstr>Microsoft's privacy principles</vt:lpstr>
      <vt:lpstr>Demo</vt:lpstr>
      <vt:lpstr>Microsoft 365 Compliance Center</vt:lpstr>
      <vt:lpstr>Compliance Manager</vt:lpstr>
      <vt:lpstr>Compliance score</vt:lpstr>
      <vt:lpstr>Demo </vt:lpstr>
      <vt:lpstr>Lesson 2: Describe information protection and governance capabilities of Microsoft 365</vt:lpstr>
      <vt:lpstr>Lesson 2 Introduction </vt:lpstr>
      <vt:lpstr>Know your data, protect your data, and govern your data</vt:lpstr>
      <vt:lpstr>Data classification capabilities in the Microsoft 365 Compliance Center</vt:lpstr>
      <vt:lpstr>Sensitivity labels and policies</vt:lpstr>
      <vt:lpstr>Demo  </vt:lpstr>
      <vt:lpstr>Describe data loss prevention (DLP)</vt:lpstr>
      <vt:lpstr>Retention polices and labels</vt:lpstr>
      <vt:lpstr>Records management</vt:lpstr>
      <vt:lpstr>Lesson 3: Describe insider risk capabilities in Microsoft 365</vt:lpstr>
      <vt:lpstr>Lesson 3 Introduction   </vt:lpstr>
      <vt:lpstr>Insider risk solutions in Microsoft 365 (Slide 1)</vt:lpstr>
      <vt:lpstr>Insider risk solutions in Microsoft 365 (Slide 2)</vt:lpstr>
      <vt:lpstr>Lesson 4: Describe eDiscovery &amp; Audit capabilities in Microsoft 365</vt:lpstr>
      <vt:lpstr>Lesson 4 Introduction </vt:lpstr>
      <vt:lpstr>eDiscovery &amp; content search</vt:lpstr>
      <vt:lpstr>Core and advanced eDiscovery workflows</vt:lpstr>
      <vt:lpstr>Audit capabilities of Microsoft 365</vt:lpstr>
      <vt:lpstr>Lesson 5: Describe resource governance capabilities in Azure</vt:lpstr>
      <vt:lpstr>Lesson 5 Introduction     </vt:lpstr>
      <vt:lpstr>Azure Resource Manager locks</vt:lpstr>
      <vt:lpstr>Azure Blueprints</vt:lpstr>
      <vt:lpstr>Azure Policy</vt:lpstr>
      <vt:lpstr>Demo   </vt:lpstr>
      <vt:lpstr>Module Summary</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2021-03-10T23:49:48Z</dcterms:created>
  <dcterms:modified xsi:type="dcterms:W3CDTF">2021-06-04T16:03:32Z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DAF2DAC3-0E86-403E-BA96-65AB658D8DE5</vt:lpwstr>
  </property>
  <property fmtid="{D5CDD505-2E9C-101B-9397-08002B2CF9AE}" pid="3" name="ArticulatePath">
    <vt:lpwstr>https://microsoft.sharepoint.com/teams/SecurityFundamentals275/Shared Documents/Content Review -stakeholders/ILT PowerPoints/Release March 1/SC-900T00A-ENU-PowerPoint_04</vt:lpwstr>
  </property>
  <property fmtid="{D5CDD505-2E9C-101B-9397-08002B2CF9AE}" pid="4" name="ContentTypeId">
    <vt:lpwstr>0x0101000751DB98D6FCDD489F2010A98310AA8B</vt:lpwstr>
  </property>
</Properties>
</file>